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y="5143500" cx="9144000"/>
  <p:notesSz cx="6858000" cy="9144000"/>
  <p:embeddedFontLst>
    <p:embeddedFont>
      <p:font typeface="Open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9" roundtripDataSignature="AMtx7mi7+cbHUu9UlNTGhqz2NftCkbpZwQ=="/>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Risheekesh Kesavan"/>
  <p:cmAuthor clrIdx="1" id="1" initials="" lastIdx="1" name="Mikayla Schneid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9010193-AB3A-4995-92AB-443479ED9895}">
  <a:tblStyle styleId="{19010193-AB3A-4995-92AB-443479ED9895}"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OpenSans-bold.fntdata"/><Relationship Id="rId25" Type="http://schemas.openxmlformats.org/officeDocument/2006/relationships/font" Target="fonts/OpenSans-regular.fntdata"/><Relationship Id="rId28" Type="http://schemas.openxmlformats.org/officeDocument/2006/relationships/font" Target="fonts/OpenSans-boldItalic.fntdata"/><Relationship Id="rId27" Type="http://schemas.openxmlformats.org/officeDocument/2006/relationships/font" Target="fonts/OpenSans-italic.fntdata"/><Relationship Id="rId5" Type="http://schemas.openxmlformats.org/officeDocument/2006/relationships/commentAuthors" Target="commentAuthors.xml"/><Relationship Id="rId6" Type="http://schemas.openxmlformats.org/officeDocument/2006/relationships/slideMaster" Target="slideMasters/slideMaster1.xml"/><Relationship Id="rId29" Type="http://customschemas.google.com/relationships/presentationmetadata" Target="metadata"/><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12-07T16:03:03.895">
    <p:pos x="196" y="280"/>
    <p:text>Explain the problem (convex, ....)
make a table 
for timing, minimizer</p:text>
    <p:extLst>
      <p:ext uri="{C676402C-5697-4E1C-873F-D02D1690AC5C}">
        <p15:threadingInfo timeZoneBias="0"/>
      </p:ext>
      <p:ext uri="http://customooxmlschemas.google.com/">
        <go:slidesCustomData xmlns:go="http://customooxmlschemas.google.com/" commentPostId="AAAAlNfo7iA"/>
      </p:ext>
    </p:extLs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 dt="2022-12-07T16:00:28.406">
    <p:pos x="196" y="725"/>
    <p:text>maybe add force-length graph</p:text>
    <p:extLst>
      <p:ext uri="{C676402C-5697-4E1C-873F-D02D1690AC5C}">
        <p15:threadingInfo timeZoneBias="0"/>
      </p:ext>
      <p:ext uri="http://customooxmlschemas.google.com/">
        <go:slidesCustomData xmlns:go="http://customooxmlschemas.google.com/" commentPostId="AAAAlNfo7h8"/>
      </p:ext>
    </p:extLst>
  </p:cm>
</p:cmLst>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2.jpg>
</file>

<file path=ppt/media/image23.gif>
</file>

<file path=ppt/media/image24.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595959"/>
              </a:buClr>
              <a:buSzPts val="1800"/>
              <a:buChar char="●"/>
            </a:pPr>
            <a:r>
              <a:rPr lang="en" sz="1800">
                <a:solidFill>
                  <a:srgbClr val="595959"/>
                </a:solidFill>
              </a:rPr>
              <a:t>Report peak activation as function of percent change in max muscle force </a:t>
            </a:r>
            <a:endParaRPr sz="28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acc83caf46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 name="Google Shape;154;g1acc83caf46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solidFill>
                  <a:schemeClr val="dk1"/>
                </a:solidFill>
              </a:rPr>
              <a:t> - Mikayla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solidFill>
                  <a:schemeClr val="dk1"/>
                </a:solidFill>
              </a:rPr>
              <a:t> - Mikayla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800">
                <a:solidFill>
                  <a:schemeClr val="dk1"/>
                </a:solidFill>
              </a:rPr>
              <a:t> - Mikayla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100"/>
              <a:buNone/>
            </a:pPr>
            <a:r>
              <a:rPr lang="en">
                <a:solidFill>
                  <a:schemeClr val="dk1"/>
                </a:solidFill>
                <a:latin typeface="Open Sans"/>
                <a:ea typeface="Open Sans"/>
                <a:cs typeface="Open Sans"/>
                <a:sym typeface="Open Sans"/>
              </a:rPr>
              <a:t>The human body has more muscles that it does degrees-of-freedom.  An example of this is looking at the lower limbs. The knee for instance is a single degree of freedom joint, but yet there are many muscles spanning it.  For example the quadriceps that extend the knee and the hamstrings that flex the knee.  How does the body decide what muscle(s) to activate to perform a given task?  This is an important question to answer because it has implications across a variety of different fields.  By modelling and simulating human biomechanics, we can use this information to guide physical therapy and surgery for muscle dysfunction.  We can also optimize sports performance.  Finally, this may also have applications to robotics, where using these neuromuscular control strategies to control a highly redundant system remains very difficult.</a:t>
            </a:r>
            <a:endParaRPr>
              <a:solidFill>
                <a:schemeClr val="dk1"/>
              </a:solidFill>
              <a:latin typeface="Open Sans"/>
              <a:ea typeface="Open Sans"/>
              <a:cs typeface="Open Sans"/>
              <a:sym typeface="Open Sans"/>
            </a:endParaRPr>
          </a:p>
          <a:p>
            <a:pPr indent="-298450" lvl="0" marL="457200" rtl="0" algn="l">
              <a:lnSpc>
                <a:spcPct val="100000"/>
              </a:lnSpc>
              <a:spcBef>
                <a:spcPts val="600"/>
              </a:spcBef>
              <a:spcAft>
                <a:spcPts val="0"/>
              </a:spcAft>
              <a:buClr>
                <a:schemeClr val="dk1"/>
              </a:buClr>
              <a:buSzPts val="1100"/>
              <a:buChar char="●"/>
            </a:pPr>
            <a:r>
              <a:rPr lang="en">
                <a:solidFill>
                  <a:schemeClr val="dk1"/>
                </a:solidFill>
                <a:latin typeface="Open Sans"/>
                <a:ea typeface="Open Sans"/>
                <a:cs typeface="Open Sans"/>
                <a:sym typeface="Open Sans"/>
              </a:rPr>
              <a:t>Each joint in the human body has a number of kinematic degrees of freedom, and each action can be performed in different ways using different combinations of muscles to achieve the same joint torque needed for this movement.</a:t>
            </a:r>
            <a:endParaRPr>
              <a:solidFill>
                <a:schemeClr val="dk1"/>
              </a:solidFill>
              <a:latin typeface="Open Sans"/>
              <a:ea typeface="Open Sans"/>
              <a:cs typeface="Open Sans"/>
              <a:sym typeface="Open Sans"/>
            </a:endParaRPr>
          </a:p>
          <a:p>
            <a:pPr indent="-298450" lvl="0" marL="457200" rtl="0" algn="l">
              <a:lnSpc>
                <a:spcPct val="100000"/>
              </a:lnSpc>
              <a:spcBef>
                <a:spcPts val="0"/>
              </a:spcBef>
              <a:spcAft>
                <a:spcPts val="0"/>
              </a:spcAft>
              <a:buClr>
                <a:schemeClr val="dk1"/>
              </a:buClr>
              <a:buSzPts val="1100"/>
              <a:buFont typeface="Open Sans"/>
              <a:buChar char="●"/>
            </a:pPr>
            <a:r>
              <a:rPr lang="en">
                <a:solidFill>
                  <a:schemeClr val="dk1"/>
                </a:solidFill>
                <a:latin typeface="Open Sans"/>
                <a:ea typeface="Open Sans"/>
                <a:cs typeface="Open Sans"/>
                <a:sym typeface="Open Sans"/>
              </a:rPr>
              <a:t>Experimental studies have found significant similarity in these muscle activation patterns for different individuals.</a:t>
            </a:r>
            <a:endParaRPr>
              <a:solidFill>
                <a:schemeClr val="dk1"/>
              </a:solidFill>
              <a:latin typeface="Open Sans"/>
              <a:ea typeface="Open Sans"/>
              <a:cs typeface="Open Sans"/>
              <a:sym typeface="Open Sans"/>
            </a:endParaRPr>
          </a:p>
          <a:p>
            <a:pPr indent="-298450" lvl="0" marL="457200" rtl="0" algn="l">
              <a:lnSpc>
                <a:spcPct val="100000"/>
              </a:lnSpc>
              <a:spcBef>
                <a:spcPts val="0"/>
              </a:spcBef>
              <a:spcAft>
                <a:spcPts val="0"/>
              </a:spcAft>
              <a:buClr>
                <a:schemeClr val="dk1"/>
              </a:buClr>
              <a:buSzPts val="1100"/>
              <a:buFont typeface="Open Sans"/>
              <a:buChar char="●"/>
            </a:pPr>
            <a:r>
              <a:rPr lang="en">
                <a:solidFill>
                  <a:schemeClr val="dk1"/>
                </a:solidFill>
                <a:latin typeface="Open Sans"/>
                <a:ea typeface="Open Sans"/>
                <a:cs typeface="Open Sans"/>
                <a:sym typeface="Open Sans"/>
              </a:rPr>
              <a:t>Modelled simulations can be applied to predict changes of kinematics and muscle response to interventions or environmental changes. They can support decisions in orthopaedic surgery.</a:t>
            </a:r>
            <a:endParaRPr>
              <a:solidFill>
                <a:schemeClr val="dk1"/>
              </a:solidFill>
              <a:latin typeface="Open Sans"/>
              <a:ea typeface="Open Sans"/>
              <a:cs typeface="Open Sans"/>
              <a:sym typeface="Open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particular application that we want to explore is that of cycling, which is amenable to analysis because the motion happens in a 2D plane and exhibits muscle redundancy.  On the image on the left, you’ll notice that multiple muscles are being activated in red as the cyclists pedals the bicycle.  Understanding which muscles are active when may be framed as an optimization problem.  Our problem statement is that we aim to optimize the lower limb muscle activations during cycling by using joint kinematics and kinetics from literature, and compare to previously gathered EMG data.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500">
                <a:solidFill>
                  <a:schemeClr val="dk1"/>
                </a:solidFill>
                <a:highlight>
                  <a:schemeClr val="lt1"/>
                </a:highlight>
              </a:rPr>
              <a:t>defining your optimization problem statement with equations and words</a:t>
            </a:r>
            <a:r>
              <a:rPr lang="en" sz="2500">
                <a:solidFill>
                  <a:schemeClr val="dk1"/>
                </a:solidFill>
              </a:rPr>
              <a:t>- Pratiksha/Mikayla</a:t>
            </a:r>
            <a:endParaRPr sz="2500">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As we have a lot of inequality constraints, we preferred sqp over interior point as fmincon sqp also uses active set strategy to focus on the important constraints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Ravesh</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Show force on slide 6.  Slide 7 show activation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Add picture of the leg (mirrored horizontally)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Include units of Lagrange multipliers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2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2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2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2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2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2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comments" Target="../comments/comment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22.jpg"/><Relationship Id="rId5"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3.gif"/><Relationship Id="rId4" Type="http://schemas.openxmlformats.org/officeDocument/2006/relationships/hyperlink" Target="https://www.youtube.com/watch?v=MqLHuwxB5-c" TargetMode="External"/><Relationship Id="rId5" Type="http://schemas.openxmlformats.org/officeDocument/2006/relationships/hyperlink" Target="https://www.youtube.com/watch?v=MqLHuwxB5-c"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 Id="rId4" Type="http://schemas.openxmlformats.org/officeDocument/2006/relationships/image" Target="../media/image14.png"/><Relationship Id="rId11" Type="http://schemas.openxmlformats.org/officeDocument/2006/relationships/image" Target="../media/image1.png"/><Relationship Id="rId10" Type="http://schemas.openxmlformats.org/officeDocument/2006/relationships/image" Target="../media/image11.png"/><Relationship Id="rId12" Type="http://schemas.openxmlformats.org/officeDocument/2006/relationships/image" Target="../media/image12.png"/><Relationship Id="rId9" Type="http://schemas.openxmlformats.org/officeDocument/2006/relationships/image" Target="../media/image5.png"/><Relationship Id="rId5" Type="http://schemas.openxmlformats.org/officeDocument/2006/relationships/image" Target="../media/image16.png"/><Relationship Id="rId6" Type="http://schemas.openxmlformats.org/officeDocument/2006/relationships/hyperlink" Target="https://isbweb.org/resources/data-resources/140-movement-data/510-cycling-data" TargetMode="External"/><Relationship Id="rId7" Type="http://schemas.openxmlformats.org/officeDocument/2006/relationships/image" Target="../media/image17.png"/><Relationship Id="rId8"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1188720" y="744575"/>
            <a:ext cx="7643588"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b="1" lang="en">
                <a:latin typeface="Calibri"/>
                <a:ea typeface="Calibri"/>
                <a:cs typeface="Calibri"/>
                <a:sym typeface="Calibri"/>
              </a:rPr>
              <a:t>MUSCLE ACTIVATION PROJECT</a:t>
            </a:r>
            <a:endParaRPr/>
          </a:p>
        </p:txBody>
      </p:sp>
      <p:sp>
        <p:nvSpPr>
          <p:cNvPr id="55" name="Google Shape;55;p1"/>
          <p:cNvSpPr txBox="1"/>
          <p:nvPr>
            <p:ph idx="1" type="subTitle"/>
          </p:nvPr>
        </p:nvSpPr>
        <p:spPr>
          <a:xfrm>
            <a:off x="412184" y="3095382"/>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 sz="2000">
                <a:latin typeface="Calibri"/>
                <a:ea typeface="Calibri"/>
                <a:cs typeface="Calibri"/>
                <a:sym typeface="Calibri"/>
              </a:rPr>
              <a:t>Risheekesh Kesavan, Pratiksha Ganesan, Mikayla Schneider, Ravesh Sukhnandan</a:t>
            </a:r>
            <a:endParaRPr sz="2000">
              <a:latin typeface="Calibri"/>
              <a:ea typeface="Calibri"/>
              <a:cs typeface="Calibri"/>
              <a:sym typeface="Calibri"/>
            </a:endParaRPr>
          </a:p>
        </p:txBody>
      </p:sp>
      <p:pic>
        <p:nvPicPr>
          <p:cNvPr id="56" name="Google Shape;56;p1"/>
          <p:cNvPicPr preferRelativeResize="0"/>
          <p:nvPr/>
        </p:nvPicPr>
        <p:blipFill rotWithShape="1">
          <a:blip r:embed="rId3">
            <a:alphaModFix/>
          </a:blip>
          <a:srcRect b="0" l="0" r="0" t="0"/>
          <a:stretch/>
        </p:blipFill>
        <p:spPr>
          <a:xfrm>
            <a:off x="-485463" y="-59101"/>
            <a:ext cx="2917767" cy="282884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0"/>
          <p:cNvSpPr txBox="1"/>
          <p:nvPr>
            <p:ph type="title"/>
          </p:nvPr>
        </p:nvSpPr>
        <p:spPr>
          <a:xfrm>
            <a:off x="78075" y="119808"/>
            <a:ext cx="9204089"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78"/>
              <a:buNone/>
            </a:pPr>
            <a:r>
              <a:rPr b="1" lang="en">
                <a:latin typeface="Calibri"/>
                <a:ea typeface="Calibri"/>
                <a:cs typeface="Calibri"/>
                <a:sym typeface="Calibri"/>
              </a:rPr>
              <a:t>PARAMETER SENSITIVITY ANALYSIS: Θ = 90</a:t>
            </a:r>
            <a:endParaRPr b="1">
              <a:latin typeface="Calibri"/>
              <a:ea typeface="Calibri"/>
              <a:cs typeface="Calibri"/>
              <a:sym typeface="Calibri"/>
            </a:endParaRPr>
          </a:p>
        </p:txBody>
      </p:sp>
      <p:graphicFrame>
        <p:nvGraphicFramePr>
          <p:cNvPr id="145" name="Google Shape;145;p10"/>
          <p:cNvGraphicFramePr/>
          <p:nvPr/>
        </p:nvGraphicFramePr>
        <p:xfrm>
          <a:off x="78075" y="962300"/>
          <a:ext cx="3000000" cy="3000000"/>
        </p:xfrm>
        <a:graphic>
          <a:graphicData uri="http://schemas.openxmlformats.org/drawingml/2006/table">
            <a:tbl>
              <a:tblPr>
                <a:noFill/>
                <a:tableStyleId>{19010193-AB3A-4995-92AB-443479ED9895}</a:tableStyleId>
              </a:tblPr>
              <a:tblGrid>
                <a:gridCol w="777625"/>
                <a:gridCol w="593425"/>
                <a:gridCol w="685525"/>
                <a:gridCol w="685525"/>
                <a:gridCol w="685525"/>
                <a:gridCol w="685525"/>
                <a:gridCol w="685525"/>
                <a:gridCol w="685525"/>
                <a:gridCol w="685525"/>
                <a:gridCol w="685525"/>
                <a:gridCol w="685525"/>
                <a:gridCol w="685525"/>
                <a:gridCol w="685525"/>
              </a:tblGrid>
              <a:tr h="381000">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Variable Changed</a:t>
                      </a:r>
                      <a:endParaRPr sz="1000" u="none" cap="none" strike="noStrike">
                        <a:latin typeface="Calibri"/>
                        <a:ea typeface="Calibri"/>
                        <a:cs typeface="Calibri"/>
                        <a:sym typeface="Calibri"/>
                      </a:endParaRPr>
                    </a:p>
                  </a:txBody>
                  <a:tcPr marT="91425" marB="91425" marR="91425" marL="91425"/>
                </a:tc>
                <a:tc gridSpan="6">
                  <a:txBody>
                    <a:bodyPr/>
                    <a:lstStyle/>
                    <a:p>
                      <a:pPr indent="0" lvl="0" marL="0" marR="0" rtl="0" algn="ctr">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-30% Change </a:t>
                      </a:r>
                      <a:endParaRPr sz="1000" u="none" cap="none" strike="noStrike">
                        <a:latin typeface="Calibri"/>
                        <a:ea typeface="Calibri"/>
                        <a:cs typeface="Calibri"/>
                        <a:sym typeface="Calibri"/>
                      </a:endParaRPr>
                    </a:p>
                  </a:txBody>
                  <a:tcPr marT="91425" marB="91425" marR="91425" marL="91425">
                    <a:lnR cap="flat" cmpd="sng" w="28575">
                      <a:solidFill>
                        <a:srgbClr val="9E9E9E"/>
                      </a:solidFill>
                      <a:prstDash val="solid"/>
                      <a:round/>
                      <a:headEnd len="sm" w="sm" type="none"/>
                      <a:tailEnd len="sm" w="sm" type="none"/>
                    </a:lnR>
                    <a:lnB cap="flat" cmpd="sng" w="28575">
                      <a:solidFill>
                        <a:srgbClr val="9E9E9E"/>
                      </a:solidFill>
                      <a:prstDash val="solid"/>
                      <a:round/>
                      <a:headEnd len="sm" w="sm" type="none"/>
                      <a:tailEnd len="sm" w="sm" type="none"/>
                    </a:lnB>
                  </a:tcPr>
                </a:tc>
                <a:tc hMerge="1"/>
                <a:tc hMerge="1"/>
                <a:tc hMerge="1"/>
                <a:tc hMerge="1"/>
                <a:tc hMerge="1"/>
                <a:tc gridSpan="6">
                  <a:txBody>
                    <a:bodyPr/>
                    <a:lstStyle/>
                    <a:p>
                      <a:pPr indent="0" lvl="0" marL="457200" marR="0" rtl="0" algn="ctr">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+30% Change</a:t>
                      </a:r>
                      <a:endParaRPr sz="1000" u="none" cap="none" strike="noStrike">
                        <a:latin typeface="Calibri"/>
                        <a:ea typeface="Calibri"/>
                        <a:cs typeface="Calibri"/>
                        <a:sym typeface="Calibri"/>
                      </a:endParaRPr>
                    </a:p>
                  </a:txBody>
                  <a:tcPr marT="91425" marB="91425" marR="91425" marL="91425">
                    <a:lnL cap="flat" cmpd="sng" w="28575">
                      <a:solidFill>
                        <a:srgbClr val="9E9E9E"/>
                      </a:solidFill>
                      <a:prstDash val="solid"/>
                      <a:round/>
                      <a:headEnd len="sm" w="sm" type="none"/>
                      <a:tailEnd len="sm" w="sm" type="none"/>
                    </a:lnL>
                    <a:lnB cap="flat" cmpd="sng" w="28575">
                      <a:solidFill>
                        <a:srgbClr val="9E9E9E"/>
                      </a:solidFill>
                      <a:prstDash val="solid"/>
                      <a:round/>
                      <a:headEnd len="sm" w="sm" type="none"/>
                      <a:tailEnd len="sm" w="sm" type="none"/>
                    </a:lnB>
                  </a:tcPr>
                </a:tc>
                <a:tc hMerge="1"/>
                <a:tc hMerge="1"/>
                <a:tc hMerge="1"/>
                <a:tc hMerge="1"/>
                <a:tc hMerge="1"/>
              </a:tr>
              <a:tr h="351650">
                <a:tc>
                  <a:txBody>
                    <a:bodyPr/>
                    <a:lstStyle/>
                    <a:p>
                      <a:pPr indent="0" lvl="0" marL="0" marR="0" rtl="0" algn="l">
                        <a:lnSpc>
                          <a:spcPct val="100000"/>
                        </a:lnSpc>
                        <a:spcBef>
                          <a:spcPts val="0"/>
                        </a:spcBef>
                        <a:spcAft>
                          <a:spcPts val="0"/>
                        </a:spcAft>
                        <a:buClr>
                          <a:srgbClr val="000000"/>
                        </a:buClr>
                        <a:buSzPts val="900"/>
                        <a:buFont typeface="Arial"/>
                        <a:buNone/>
                      </a:pPr>
                      <a:r>
                        <a:rPr i="1" lang="en" sz="1000" u="none" cap="none" strike="noStrike">
                          <a:latin typeface="Calibri"/>
                          <a:ea typeface="Calibri"/>
                          <a:cs typeface="Calibri"/>
                          <a:sym typeface="Calibri"/>
                        </a:rPr>
                        <a:t>a</a:t>
                      </a:r>
                      <a:endParaRPr i="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%Δ in RF</a:t>
                      </a:r>
                      <a:endParaRPr sz="1000" u="none" cap="none" strike="noStrike">
                        <a:latin typeface="Calibri"/>
                        <a:ea typeface="Calibri"/>
                        <a:cs typeface="Calibri"/>
                        <a:sym typeface="Calibri"/>
                      </a:endParaRPr>
                    </a:p>
                  </a:txBody>
                  <a:tcPr marT="91425" marB="91425" marR="91425" marL="91425">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 </a:t>
                      </a:r>
                      <a:r>
                        <a:rPr lang="en" sz="1000" u="none" cap="none" strike="noStrike">
                          <a:latin typeface="Calibri"/>
                          <a:ea typeface="Calibri"/>
                          <a:cs typeface="Calibri"/>
                          <a:sym typeface="Calibri"/>
                        </a:rPr>
                        <a:t>in IL</a:t>
                      </a:r>
                      <a:endParaRPr sz="1000" u="none" cap="none" strike="noStrike">
                        <a:latin typeface="Calibri"/>
                        <a:ea typeface="Calibri"/>
                        <a:cs typeface="Calibri"/>
                        <a:sym typeface="Calibri"/>
                      </a:endParaRPr>
                    </a:p>
                  </a:txBody>
                  <a:tcPr marT="91425" marB="91425" marR="91425" marL="91425">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 </a:t>
                      </a:r>
                      <a:r>
                        <a:rPr lang="en" sz="1000" u="none" cap="none" strike="noStrike">
                          <a:latin typeface="Calibri"/>
                          <a:ea typeface="Calibri"/>
                          <a:cs typeface="Calibri"/>
                          <a:sym typeface="Calibri"/>
                        </a:rPr>
                        <a:t>in GL</a:t>
                      </a:r>
                      <a:endParaRPr sz="1000" u="none" cap="none" strike="noStrike">
                        <a:latin typeface="Calibri"/>
                        <a:ea typeface="Calibri"/>
                        <a:cs typeface="Calibri"/>
                        <a:sym typeface="Calibri"/>
                      </a:endParaRPr>
                    </a:p>
                  </a:txBody>
                  <a:tcPr marT="91425" marB="91425" marR="91425" marL="91425">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a:t>
                      </a:r>
                      <a:r>
                        <a:rPr lang="en" sz="1000" u="none" cap="none" strike="noStrike">
                          <a:latin typeface="Calibri"/>
                          <a:ea typeface="Calibri"/>
                          <a:cs typeface="Calibri"/>
                          <a:sym typeface="Calibri"/>
                        </a:rPr>
                        <a:t> in HA</a:t>
                      </a:r>
                      <a:endParaRPr sz="1000" u="none" cap="none" strike="noStrike">
                        <a:latin typeface="Calibri"/>
                        <a:ea typeface="Calibri"/>
                        <a:cs typeface="Calibri"/>
                        <a:sym typeface="Calibri"/>
                      </a:endParaRPr>
                    </a:p>
                  </a:txBody>
                  <a:tcPr marT="91425" marB="91425" marR="91425" marL="91425">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a:t>
                      </a:r>
                      <a:r>
                        <a:rPr lang="en" sz="1000" u="none" cap="none" strike="noStrike">
                          <a:latin typeface="Calibri"/>
                          <a:ea typeface="Calibri"/>
                          <a:cs typeface="Calibri"/>
                          <a:sym typeface="Calibri"/>
                        </a:rPr>
                        <a:t> in TA</a:t>
                      </a:r>
                      <a:endParaRPr sz="1000" u="none" cap="none" strike="noStrike">
                        <a:latin typeface="Calibri"/>
                        <a:ea typeface="Calibri"/>
                        <a:cs typeface="Calibri"/>
                        <a:sym typeface="Calibri"/>
                      </a:endParaRPr>
                    </a:p>
                  </a:txBody>
                  <a:tcPr marT="91425" marB="91425" marR="91425" marL="91425">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a:t>
                      </a:r>
                      <a:r>
                        <a:rPr lang="en" sz="1000" u="none" cap="none" strike="noStrike">
                          <a:latin typeface="Calibri"/>
                          <a:ea typeface="Calibri"/>
                          <a:cs typeface="Calibri"/>
                          <a:sym typeface="Calibri"/>
                        </a:rPr>
                        <a:t> in GA</a:t>
                      </a:r>
                      <a:endParaRPr sz="1000" u="none" cap="none" strike="noStrike">
                        <a:latin typeface="Calibri"/>
                        <a:ea typeface="Calibri"/>
                        <a:cs typeface="Calibri"/>
                        <a:sym typeface="Calibri"/>
                      </a:endParaRPr>
                    </a:p>
                  </a:txBody>
                  <a:tcPr marT="91425" marB="91425" marR="91425" marL="91425">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%Δ in RF</a:t>
                      </a:r>
                      <a:endParaRPr sz="1000" u="none" cap="none" strike="noStrike">
                        <a:latin typeface="Calibri"/>
                        <a:ea typeface="Calibri"/>
                        <a:cs typeface="Calibri"/>
                        <a:sym typeface="Calibri"/>
                      </a:endParaRPr>
                    </a:p>
                  </a:txBody>
                  <a:tcPr marT="91425" marB="91425" marR="91425" marL="91425">
                    <a:lnL cap="flat" cmpd="sng" w="2857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 </a:t>
                      </a:r>
                      <a:r>
                        <a:rPr lang="en" sz="1000" u="none" cap="none" strike="noStrike">
                          <a:latin typeface="Calibri"/>
                          <a:ea typeface="Calibri"/>
                          <a:cs typeface="Calibri"/>
                          <a:sym typeface="Calibri"/>
                        </a:rPr>
                        <a:t>in IL</a:t>
                      </a:r>
                      <a:endParaRPr sz="10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 </a:t>
                      </a:r>
                      <a:r>
                        <a:rPr lang="en" sz="1000" u="none" cap="none" strike="noStrike">
                          <a:latin typeface="Calibri"/>
                          <a:ea typeface="Calibri"/>
                          <a:cs typeface="Calibri"/>
                          <a:sym typeface="Calibri"/>
                        </a:rPr>
                        <a:t>in GL</a:t>
                      </a:r>
                      <a:endParaRPr sz="10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a:t>
                      </a:r>
                      <a:r>
                        <a:rPr lang="en" sz="1000" u="none" cap="none" strike="noStrike">
                          <a:latin typeface="Calibri"/>
                          <a:ea typeface="Calibri"/>
                          <a:cs typeface="Calibri"/>
                          <a:sym typeface="Calibri"/>
                        </a:rPr>
                        <a:t> in HA</a:t>
                      </a:r>
                      <a:endParaRPr sz="10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a:t>
                      </a:r>
                      <a:r>
                        <a:rPr lang="en" sz="1000" u="none" cap="none" strike="noStrike">
                          <a:latin typeface="Calibri"/>
                          <a:ea typeface="Calibri"/>
                          <a:cs typeface="Calibri"/>
                          <a:sym typeface="Calibri"/>
                        </a:rPr>
                        <a:t> in TA</a:t>
                      </a:r>
                      <a:endParaRPr sz="10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a:t>
                      </a:r>
                      <a:r>
                        <a:rPr lang="en" sz="1000" u="none" cap="none" strike="noStrike">
                          <a:solidFill>
                            <a:schemeClr val="dk1"/>
                          </a:solidFill>
                          <a:latin typeface="Calibri"/>
                          <a:ea typeface="Calibri"/>
                          <a:cs typeface="Calibri"/>
                          <a:sym typeface="Calibri"/>
                        </a:rPr>
                        <a:t>Δ</a:t>
                      </a:r>
                      <a:r>
                        <a:rPr lang="en" sz="1000" u="none" cap="none" strike="noStrike">
                          <a:latin typeface="Calibri"/>
                          <a:ea typeface="Calibri"/>
                          <a:cs typeface="Calibri"/>
                          <a:sym typeface="Calibri"/>
                        </a:rPr>
                        <a:t> in GA</a:t>
                      </a:r>
                      <a:endParaRPr sz="10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300" u="none" cap="none" strike="noStrike">
                          <a:latin typeface="Calibri"/>
                          <a:ea typeface="Calibri"/>
                          <a:cs typeface="Calibri"/>
                          <a:sym typeface="Calibri"/>
                        </a:rPr>
                        <a:t>F</a:t>
                      </a:r>
                      <a:r>
                        <a:rPr baseline="30000" lang="en" sz="1300" u="none" cap="none" strike="noStrike">
                          <a:latin typeface="Calibri"/>
                          <a:ea typeface="Calibri"/>
                          <a:cs typeface="Calibri"/>
                          <a:sym typeface="Calibri"/>
                        </a:rPr>
                        <a:t>max,RF</a:t>
                      </a:r>
                      <a:endParaRPr baseline="30000" sz="13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5.3</a:t>
                      </a:r>
                      <a:endParaRPr b="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R cap="flat" cmpd="sng" w="28575">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L cap="flat" cmpd="sng" w="2857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-5.3</a:t>
                      </a:r>
                      <a:endParaRPr b="1" sz="1000" u="none" cap="none" strike="noStrike">
                        <a:latin typeface="Calibri"/>
                        <a:ea typeface="Calibri"/>
                        <a:cs typeface="Calibri"/>
                        <a:sym typeface="Calibri"/>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T cap="flat" cmpd="sng" w="9525">
                      <a:solidFill>
                        <a:srgbClr val="9E9E9E"/>
                      </a:solidFill>
                      <a:prstDash val="solid"/>
                      <a:round/>
                      <a:headEnd len="sm" w="sm" type="none"/>
                      <a:tailEnd len="sm" w="sm" type="none"/>
                    </a:lnT>
                  </a:tcPr>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300" u="none" cap="none" strike="noStrike">
                          <a:latin typeface="Calibri"/>
                          <a:ea typeface="Calibri"/>
                          <a:cs typeface="Calibri"/>
                          <a:sym typeface="Calibri"/>
                        </a:rPr>
                        <a:t>F</a:t>
                      </a:r>
                      <a:r>
                        <a:rPr baseline="30000" lang="en" sz="1300" u="none" cap="none" strike="noStrike">
                          <a:latin typeface="Calibri"/>
                          <a:ea typeface="Calibri"/>
                          <a:cs typeface="Calibri"/>
                          <a:sym typeface="Calibri"/>
                        </a:rPr>
                        <a:t>max,IL</a:t>
                      </a:r>
                      <a:endParaRPr baseline="30000" sz="13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-42.9</a:t>
                      </a:r>
                      <a:endParaRPr b="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R cap="flat" cmpd="sng" w="28575">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L cap="flat" cmpd="sng" w="28575">
                      <a:solidFill>
                        <a:srgbClr val="9E9E9E"/>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23.1</a:t>
                      </a:r>
                      <a:endParaRPr b="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300" u="none" cap="none" strike="noStrike">
                          <a:latin typeface="Calibri"/>
                          <a:ea typeface="Calibri"/>
                          <a:cs typeface="Calibri"/>
                          <a:sym typeface="Calibri"/>
                        </a:rPr>
                        <a:t>F</a:t>
                      </a:r>
                      <a:r>
                        <a:rPr baseline="30000" lang="en" sz="1300" u="none" cap="none" strike="noStrike">
                          <a:latin typeface="Calibri"/>
                          <a:ea typeface="Calibri"/>
                          <a:cs typeface="Calibri"/>
                          <a:sym typeface="Calibri"/>
                        </a:rPr>
                        <a:t>max,GL</a:t>
                      </a:r>
                      <a:endParaRPr baseline="30000" sz="13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-42.9</a:t>
                      </a:r>
                      <a:endParaRPr b="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R cap="flat" cmpd="sng" w="28575">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L cap="flat" cmpd="sng" w="28575">
                      <a:solidFill>
                        <a:srgbClr val="9E9E9E"/>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23.1</a:t>
                      </a:r>
                      <a:endParaRPr b="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300" u="none" cap="none" strike="noStrike">
                          <a:latin typeface="Calibri"/>
                          <a:ea typeface="Calibri"/>
                          <a:cs typeface="Calibri"/>
                          <a:sym typeface="Calibri"/>
                        </a:rPr>
                        <a:t>F</a:t>
                      </a:r>
                      <a:r>
                        <a:rPr baseline="30000" lang="en" sz="1300" u="none" cap="none" strike="noStrike">
                          <a:latin typeface="Calibri"/>
                          <a:ea typeface="Calibri"/>
                          <a:cs typeface="Calibri"/>
                          <a:sym typeface="Calibri"/>
                        </a:rPr>
                        <a:t>max,HA</a:t>
                      </a:r>
                      <a:endParaRPr baseline="30000" sz="13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8.8</a:t>
                      </a:r>
                      <a:endParaRPr b="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R cap="flat" cmpd="sng" w="28575">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L cap="flat" cmpd="sng" w="28575">
                      <a:solidFill>
                        <a:srgbClr val="9E9E9E"/>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-8.8</a:t>
                      </a:r>
                      <a:endParaRPr b="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300" u="none" cap="none" strike="noStrike">
                          <a:latin typeface="Calibri"/>
                          <a:ea typeface="Calibri"/>
                          <a:cs typeface="Calibri"/>
                          <a:sym typeface="Calibri"/>
                        </a:rPr>
                        <a:t>F</a:t>
                      </a:r>
                      <a:r>
                        <a:rPr baseline="30000" lang="en" sz="1300" u="none" cap="none" strike="noStrike">
                          <a:latin typeface="Calibri"/>
                          <a:ea typeface="Calibri"/>
                          <a:cs typeface="Calibri"/>
                          <a:sym typeface="Calibri"/>
                        </a:rPr>
                        <a:t>max,TA</a:t>
                      </a:r>
                      <a:endParaRPr baseline="30000" sz="13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-42.9</a:t>
                      </a:r>
                      <a:endParaRPr b="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R cap="flat" cmpd="sng" w="28575">
                      <a:solidFill>
                        <a:srgbClr val="9E9E9E"/>
                      </a:solidFill>
                      <a:prstDash val="solid"/>
                      <a:round/>
                      <a:headEnd len="sm" w="sm" type="none"/>
                      <a:tailEnd len="sm" w="sm" type="none"/>
                    </a:lnR>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L cap="flat" cmpd="sng" w="28575">
                      <a:solidFill>
                        <a:srgbClr val="9E9E9E"/>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23.1</a:t>
                      </a:r>
                      <a:endParaRPr b="1" sz="1000" u="none" cap="none" strike="noStrike">
                        <a:latin typeface="Calibri"/>
                        <a:ea typeface="Calibri"/>
                        <a:cs typeface="Calibri"/>
                        <a:sym typeface="Calibri"/>
                      </a:endParaRPr>
                    </a:p>
                  </a:txBody>
                  <a:tcPr marT="91425" marB="91425" marR="91425" marL="91425"/>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200"/>
                        <a:buFont typeface="Arial"/>
                        <a:buNone/>
                      </a:pPr>
                      <a:r>
                        <a:rPr lang="en" sz="1300" u="none" cap="none" strike="noStrike">
                          <a:latin typeface="Calibri"/>
                          <a:ea typeface="Calibri"/>
                          <a:cs typeface="Calibri"/>
                          <a:sym typeface="Calibri"/>
                        </a:rPr>
                        <a:t>F</a:t>
                      </a:r>
                      <a:r>
                        <a:rPr baseline="30000" lang="en" sz="1300" u="none" cap="none" strike="noStrike">
                          <a:latin typeface="Calibri"/>
                          <a:ea typeface="Calibri"/>
                          <a:cs typeface="Calibri"/>
                          <a:sym typeface="Calibri"/>
                        </a:rPr>
                        <a:t>max,GA</a:t>
                      </a:r>
                      <a:endParaRPr baseline="30000" sz="13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9.8</a:t>
                      </a:r>
                      <a:endParaRPr b="1"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R cap="flat" cmpd="sng" w="2857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L cap="flat" cmpd="sng" w="2857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b="1" lang="en" sz="1000" u="none" cap="none" strike="noStrike">
                          <a:latin typeface="Calibri"/>
                          <a:ea typeface="Calibri"/>
                          <a:cs typeface="Calibri"/>
                          <a:sym typeface="Calibri"/>
                        </a:rPr>
                        <a:t>-9.8</a:t>
                      </a:r>
                      <a:endParaRPr b="1"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00"/>
                        <a:buFont typeface="Arial"/>
                        <a:buNone/>
                      </a:pPr>
                      <a:r>
                        <a:rPr lang="en" sz="1000" u="none" cap="none" strike="noStrike">
                          <a:latin typeface="Calibri"/>
                          <a:ea typeface="Calibri"/>
                          <a:cs typeface="Calibri"/>
                          <a:sym typeface="Calibri"/>
                        </a:rPr>
                        <a:t>0</a:t>
                      </a:r>
                      <a:endParaRPr sz="1000" u="none" cap="none" strike="noStrike">
                        <a:latin typeface="Calibri"/>
                        <a:ea typeface="Calibri"/>
                        <a:cs typeface="Calibri"/>
                        <a:sym typeface="Calibri"/>
                      </a:endParaRPr>
                    </a:p>
                  </a:txBody>
                  <a:tcPr marT="91425" marB="91425" marR="91425" marL="91425">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11"/>
          <p:cNvPicPr preferRelativeResize="0"/>
          <p:nvPr/>
        </p:nvPicPr>
        <p:blipFill>
          <a:blip r:embed="rId3">
            <a:alphaModFix/>
          </a:blip>
          <a:stretch>
            <a:fillRect/>
          </a:stretch>
        </p:blipFill>
        <p:spPr>
          <a:xfrm>
            <a:off x="2723550" y="267050"/>
            <a:ext cx="6420449" cy="4400199"/>
          </a:xfrm>
          <a:prstGeom prst="rect">
            <a:avLst/>
          </a:prstGeom>
          <a:noFill/>
          <a:ln>
            <a:noFill/>
          </a:ln>
        </p:spPr>
      </p:pic>
      <p:sp>
        <p:nvSpPr>
          <p:cNvPr id="151" name="Google Shape;151;p11"/>
          <p:cNvSpPr txBox="1"/>
          <p:nvPr>
            <p:ph type="title"/>
          </p:nvPr>
        </p:nvSpPr>
        <p:spPr>
          <a:xfrm>
            <a:off x="-76200" y="0"/>
            <a:ext cx="3488400" cy="50694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br>
              <a:rPr b="1" lang="en">
                <a:latin typeface="Calibri"/>
                <a:ea typeface="Calibri"/>
                <a:cs typeface="Calibri"/>
                <a:sym typeface="Calibri"/>
              </a:rPr>
            </a:br>
            <a:r>
              <a:rPr b="1" lang="en">
                <a:latin typeface="Calibri"/>
                <a:ea typeface="Calibri"/>
                <a:cs typeface="Calibri"/>
                <a:sym typeface="Calibri"/>
              </a:rPr>
              <a:t>SENSITIVITY ANALYSIS: </a:t>
            </a:r>
            <a:br>
              <a:rPr b="1" lang="en">
                <a:latin typeface="Calibri"/>
                <a:ea typeface="Calibri"/>
                <a:cs typeface="Calibri"/>
                <a:sym typeface="Calibri"/>
              </a:rPr>
            </a:br>
            <a:r>
              <a:rPr b="1" lang="en">
                <a:latin typeface="Calibri"/>
                <a:ea typeface="Calibri"/>
                <a:cs typeface="Calibri"/>
                <a:sym typeface="Calibri"/>
              </a:rPr>
              <a:t>PARAMETER CHANGE EXAMPLE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1acc83caf46_1_0"/>
          <p:cNvSpPr txBox="1"/>
          <p:nvPr>
            <p:ph type="title"/>
          </p:nvPr>
        </p:nvSpPr>
        <p:spPr>
          <a:xfrm>
            <a:off x="311700" y="16987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77916"/>
              <a:buFont typeface="Arial"/>
              <a:buNone/>
            </a:pPr>
            <a:r>
              <a:rPr b="1" lang="en" sz="3094">
                <a:latin typeface="Calibri"/>
                <a:ea typeface="Calibri"/>
                <a:cs typeface="Calibri"/>
                <a:sym typeface="Calibri"/>
              </a:rPr>
              <a:t>LB SENSITIVITY ANALYSIS: </a:t>
            </a:r>
            <a:r>
              <a:rPr b="1" lang="en" sz="3094">
                <a:latin typeface="Calibri"/>
                <a:ea typeface="Calibri"/>
                <a:cs typeface="Calibri"/>
                <a:sym typeface="Calibri"/>
              </a:rPr>
              <a:t>-30% Change </a:t>
            </a:r>
            <a:endParaRPr b="1" sz="3094">
              <a:latin typeface="Calibri"/>
              <a:ea typeface="Calibri"/>
              <a:cs typeface="Calibri"/>
              <a:sym typeface="Calibri"/>
            </a:endParaRPr>
          </a:p>
          <a:p>
            <a:pPr indent="0" lvl="0" marL="0" rtl="0" algn="l">
              <a:lnSpc>
                <a:spcPct val="100000"/>
              </a:lnSpc>
              <a:spcBef>
                <a:spcPts val="0"/>
              </a:spcBef>
              <a:spcAft>
                <a:spcPts val="0"/>
              </a:spcAft>
              <a:buSzPct val="111111"/>
              <a:buNone/>
            </a:pPr>
            <a:r>
              <a:t/>
            </a:r>
            <a:endParaRPr/>
          </a:p>
        </p:txBody>
      </p:sp>
      <p:graphicFrame>
        <p:nvGraphicFramePr>
          <p:cNvPr id="157" name="Google Shape;157;g1acc83caf46_1_0"/>
          <p:cNvGraphicFramePr/>
          <p:nvPr/>
        </p:nvGraphicFramePr>
        <p:xfrm>
          <a:off x="583750" y="1156575"/>
          <a:ext cx="3000000" cy="3000000"/>
        </p:xfrm>
        <a:graphic>
          <a:graphicData uri="http://schemas.openxmlformats.org/drawingml/2006/table">
            <a:tbl>
              <a:tblPr>
                <a:noFill/>
                <a:tableStyleId>{19010193-AB3A-4995-92AB-443479ED9895}</a:tableStyleId>
              </a:tblPr>
              <a:tblGrid>
                <a:gridCol w="871950"/>
                <a:gridCol w="894625"/>
                <a:gridCol w="894625"/>
                <a:gridCol w="883300"/>
                <a:gridCol w="883300"/>
                <a:gridCol w="883300"/>
                <a:gridCol w="883300"/>
                <a:gridCol w="883300"/>
                <a:gridCol w="883300"/>
              </a:tblGrid>
              <a:tr h="480050">
                <a:tc>
                  <a:txBody>
                    <a:bodyPr/>
                    <a:lstStyle/>
                    <a:p>
                      <a:pPr indent="0" lvl="0" marL="0" marR="0" rtl="0" algn="l">
                        <a:lnSpc>
                          <a:spcPct val="100000"/>
                        </a:lnSpc>
                        <a:spcBef>
                          <a:spcPts val="0"/>
                        </a:spcBef>
                        <a:spcAft>
                          <a:spcPts val="0"/>
                        </a:spcAft>
                        <a:buClr>
                          <a:srgbClr val="000000"/>
                        </a:buClr>
                        <a:buSzPts val="1300"/>
                        <a:buFont typeface="Arial"/>
                        <a:buNone/>
                      </a:pPr>
                      <a:r>
                        <a:rPr i="1" lang="en" sz="1300" u="none" cap="none" strike="noStrike">
                          <a:latin typeface="Calibri"/>
                          <a:ea typeface="Calibri"/>
                          <a:cs typeface="Calibri"/>
                          <a:sym typeface="Calibri"/>
                        </a:rPr>
                        <a:t>f</a:t>
                      </a:r>
                      <a:endParaRPr i="1"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λ</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300">
                          <a:solidFill>
                            <a:schemeClr val="dk1"/>
                          </a:solidFill>
                          <a:latin typeface="Calibri"/>
                          <a:ea typeface="Calibri"/>
                          <a:cs typeface="Calibri"/>
                          <a:sym typeface="Calibri"/>
                        </a:rPr>
                        <a:t>λ</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90</a:t>
                      </a:r>
                      <a:r>
                        <a:rPr lang="en" sz="1300" u="none" cap="none" strike="noStrike">
                          <a:solidFill>
                            <a:schemeClr val="dk1"/>
                          </a:solidFill>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300">
                          <a:solidFill>
                            <a:schemeClr val="dk1"/>
                          </a:solidFill>
                          <a:latin typeface="Calibri"/>
                          <a:ea typeface="Calibri"/>
                          <a:cs typeface="Calibri"/>
                          <a:sym typeface="Calibri"/>
                        </a:rPr>
                        <a:t>λ</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180</a:t>
                      </a:r>
                      <a:r>
                        <a:rPr lang="en" sz="1300" u="none" cap="none" strike="noStrike">
                          <a:solidFill>
                            <a:schemeClr val="dk1"/>
                          </a:solidFill>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sz="1300">
                          <a:solidFill>
                            <a:schemeClr val="dk1"/>
                          </a:solidFill>
                          <a:latin typeface="Calibri"/>
                          <a:ea typeface="Calibri"/>
                          <a:cs typeface="Calibri"/>
                          <a:sym typeface="Calibri"/>
                        </a:rPr>
                        <a:t>λ</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270</a:t>
                      </a:r>
                      <a:r>
                        <a:rPr lang="en" sz="1300" u="none" cap="none" strike="noStrike">
                          <a:solidFill>
                            <a:schemeClr val="dk1"/>
                          </a:solidFill>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396200">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LB</a:t>
                      </a:r>
                      <a:r>
                        <a:rPr baseline="30000" lang="en" sz="1300" u="none" cap="none" strike="noStrike">
                          <a:latin typeface="Calibri"/>
                          <a:ea typeface="Calibri"/>
                          <a:cs typeface="Calibri"/>
                          <a:sym typeface="Calibri"/>
                        </a:rPr>
                        <a:t>RF</a:t>
                      </a:r>
                      <a:endParaRPr baseline="30000"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Clr>
                          <a:schemeClr val="dk1"/>
                        </a:buClr>
                        <a:buSzPts val="1300"/>
                        <a:buFont typeface="Arial"/>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1.5</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T cap="flat" cmpd="sng" w="28575">
                      <a:solidFill>
                        <a:srgbClr val="9E9E9E"/>
                      </a:solidFill>
                      <a:prstDash val="solid"/>
                      <a:round/>
                      <a:headEnd len="sm" w="sm" type="none"/>
                      <a:tailEnd len="sm" w="sm" type="none"/>
                    </a:lnT>
                  </a:tcPr>
                </a:tc>
                <a:tc>
                  <a:txBody>
                    <a:bodyPr/>
                    <a:lstStyle/>
                    <a:p>
                      <a:pPr indent="0" lvl="0" marL="0" rtl="0" algn="l">
                        <a:spcBef>
                          <a:spcPts val="0"/>
                        </a:spcBef>
                        <a:spcAft>
                          <a:spcPts val="0"/>
                        </a:spcAft>
                        <a:buClr>
                          <a:schemeClr val="dk1"/>
                        </a:buClr>
                        <a:buSzPts val="1300"/>
                        <a:buFont typeface="Arial"/>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T cap="flat" cmpd="sng" w="28575">
                      <a:solidFill>
                        <a:srgbClr val="9E9E9E"/>
                      </a:solidFill>
                      <a:prstDash val="solid"/>
                      <a:round/>
                      <a:headEnd len="sm" w="sm" type="none"/>
                      <a:tailEnd len="sm" w="sm" type="none"/>
                    </a:lnT>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T cap="flat" cmpd="sng" w="2857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tcPr>
                </a:tc>
              </a:tr>
              <a:tr h="396200">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LB</a:t>
                      </a:r>
                      <a:r>
                        <a:rPr baseline="30000" lang="en" sz="1300" u="none" cap="none" strike="noStrike">
                          <a:latin typeface="Calibri"/>
                          <a:ea typeface="Calibri"/>
                          <a:cs typeface="Calibri"/>
                          <a:sym typeface="Calibri"/>
                        </a:rPr>
                        <a:t>IL</a:t>
                      </a:r>
                      <a:endParaRPr baseline="30000"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Clr>
                          <a:schemeClr val="dk1"/>
                        </a:buClr>
                        <a:buSzPts val="1300"/>
                        <a:buFont typeface="Arial"/>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Clr>
                          <a:schemeClr val="dk1"/>
                        </a:buClr>
                        <a:buSzPts val="1300"/>
                        <a:buFont typeface="Arial"/>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Clr>
                          <a:schemeClr val="dk1"/>
                        </a:buClr>
                        <a:buSzPts val="1300"/>
                        <a:buFont typeface="Arial"/>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tcPr>
                </a:tc>
              </a:tr>
              <a:tr h="396200">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LB</a:t>
                      </a:r>
                      <a:r>
                        <a:rPr baseline="30000" lang="en" sz="1300" u="none" cap="none" strike="noStrike">
                          <a:latin typeface="Calibri"/>
                          <a:ea typeface="Calibri"/>
                          <a:cs typeface="Calibri"/>
                          <a:sym typeface="Calibri"/>
                        </a:rPr>
                        <a:t>GL</a:t>
                      </a:r>
                      <a:endParaRPr baseline="30000"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13.7</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marR="0" rtl="0" algn="l">
                        <a:lnSpc>
                          <a:spcPct val="100000"/>
                        </a:lnSpc>
                        <a:spcBef>
                          <a:spcPts val="0"/>
                        </a:spcBef>
                        <a:spcAft>
                          <a:spcPts val="0"/>
                        </a:spcAft>
                        <a:buNone/>
                      </a:pPr>
                      <a:r>
                        <a:rPr b="1" lang="en" sz="1300">
                          <a:latin typeface="Calibri"/>
                          <a:ea typeface="Calibri"/>
                          <a:cs typeface="Calibri"/>
                          <a:sym typeface="Calibri"/>
                        </a:rPr>
                        <a:t>+</a:t>
                      </a:r>
                      <a:endParaRPr b="1"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b="1" lang="en" sz="1300" u="none" cap="none" strike="noStrike">
                          <a:latin typeface="Calibri"/>
                          <a:ea typeface="Calibri"/>
                          <a:cs typeface="Calibri"/>
                          <a:sym typeface="Calibri"/>
                        </a:rPr>
                        <a:t>0</a:t>
                      </a:r>
                      <a:endParaRPr b="1"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1.3</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20.0</a:t>
                      </a:r>
                      <a:endParaRPr sz="13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tcPr>
                </a:tc>
              </a:tr>
              <a:tr h="381000">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LB</a:t>
                      </a:r>
                      <a:r>
                        <a:rPr baseline="30000" lang="en" sz="1300" u="none" cap="none" strike="noStrike">
                          <a:latin typeface="Calibri"/>
                          <a:ea typeface="Calibri"/>
                          <a:cs typeface="Calibri"/>
                          <a:sym typeface="Calibri"/>
                        </a:rPr>
                        <a:t>HA</a:t>
                      </a:r>
                      <a:endParaRPr baseline="30000"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21.3</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Clr>
                          <a:schemeClr val="dk1"/>
                        </a:buClr>
                        <a:buSzPts val="1300"/>
                        <a:buFont typeface="Arial"/>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12.2</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20.1</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22.4</a:t>
                      </a:r>
                      <a:endParaRPr sz="13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tcPr>
                </a:tc>
              </a:tr>
              <a:tr h="381000">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LB</a:t>
                      </a:r>
                      <a:r>
                        <a:rPr baseline="30000" lang="en" sz="1300" u="none" cap="none" strike="noStrike">
                          <a:latin typeface="Calibri"/>
                          <a:ea typeface="Calibri"/>
                          <a:cs typeface="Calibri"/>
                          <a:sym typeface="Calibri"/>
                        </a:rPr>
                        <a:t>TA</a:t>
                      </a:r>
                      <a:endParaRPr baseline="30000"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Clr>
                          <a:schemeClr val="dk1"/>
                        </a:buClr>
                        <a:buSzPts val="1300"/>
                        <a:buFont typeface="Arial"/>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Clr>
                          <a:schemeClr val="dk1"/>
                        </a:buClr>
                        <a:buSzPts val="1300"/>
                        <a:buFont typeface="Arial"/>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Clr>
                          <a:schemeClr val="dk1"/>
                        </a:buClr>
                        <a:buSzPts val="1300"/>
                        <a:buFont typeface="Arial"/>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tcPr>
                </a:tc>
                <a:tc>
                  <a:txBody>
                    <a:bodyPr/>
                    <a:lstStyle/>
                    <a:p>
                      <a:pPr indent="0" lvl="0" marL="0" rtl="0" algn="l">
                        <a:spcBef>
                          <a:spcPts val="0"/>
                        </a:spcBef>
                        <a:spcAft>
                          <a:spcPts val="0"/>
                        </a:spcAft>
                        <a:buNone/>
                      </a:pPr>
                      <a:r>
                        <a:rPr lang="en" sz="1300">
                          <a:solidFill>
                            <a:schemeClr val="dk1"/>
                          </a:solidFill>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0</a:t>
                      </a:r>
                      <a:endParaRPr sz="13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tcPr>
                </a:tc>
              </a:tr>
              <a:tr h="381000">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LB</a:t>
                      </a:r>
                      <a:r>
                        <a:rPr baseline="30000" lang="en" sz="1300" u="none" cap="none" strike="noStrike">
                          <a:latin typeface="Calibri"/>
                          <a:ea typeface="Calibri"/>
                          <a:cs typeface="Calibri"/>
                          <a:sym typeface="Calibri"/>
                        </a:rPr>
                        <a:t>GA</a:t>
                      </a:r>
                      <a:endParaRPr baseline="30000"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7.8</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4.5</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12.1</a:t>
                      </a:r>
                      <a:endParaRPr sz="1300" u="none" cap="none" strike="noStrike">
                        <a:latin typeface="Calibri"/>
                        <a:ea typeface="Calibri"/>
                        <a:cs typeface="Calibri"/>
                        <a:sym typeface="Calibri"/>
                      </a:endParaRPr>
                    </a:p>
                  </a:txBody>
                  <a:tcPr marT="91425" marB="91425" marR="91425" marL="91425">
                    <a:lnR cap="flat" cmpd="sng" w="19050">
                      <a:solidFill>
                        <a:schemeClr val="dk1"/>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 sz="1300">
                          <a:latin typeface="Calibri"/>
                          <a:ea typeface="Calibri"/>
                          <a:cs typeface="Calibri"/>
                          <a:sym typeface="Calibri"/>
                        </a:rPr>
                        <a:t>+</a:t>
                      </a:r>
                      <a:endParaRPr sz="1300" u="none" cap="none" strike="noStrike">
                        <a:latin typeface="Calibri"/>
                        <a:ea typeface="Calibri"/>
                        <a:cs typeface="Calibri"/>
                        <a:sym typeface="Calibri"/>
                      </a:endParaRPr>
                    </a:p>
                  </a:txBody>
                  <a:tcPr marT="91425" marB="91425" marR="91425" marL="91425">
                    <a:lnL cap="flat" cmpd="sng" w="19050">
                      <a:solidFill>
                        <a:schemeClr val="dk1"/>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300"/>
                        <a:buFont typeface="Arial"/>
                        <a:buNone/>
                      </a:pPr>
                      <a:r>
                        <a:rPr lang="en" sz="1300" u="none" cap="none" strike="noStrike">
                          <a:latin typeface="Calibri"/>
                          <a:ea typeface="Calibri"/>
                          <a:cs typeface="Calibri"/>
                          <a:sym typeface="Calibri"/>
                        </a:rPr>
                        <a:t>6.0</a:t>
                      </a:r>
                      <a:endParaRPr sz="1300" u="none" cap="none" strike="noStrike">
                        <a:latin typeface="Calibri"/>
                        <a:ea typeface="Calibri"/>
                        <a:cs typeface="Calibri"/>
                        <a:sym typeface="Calibri"/>
                      </a:endParaRPr>
                    </a:p>
                  </a:txBody>
                  <a:tcPr marT="91425" marB="91425" marR="91425" marL="91425">
                    <a:lnL cap="flat" cmpd="sng" w="952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2"/>
          <p:cNvSpPr txBox="1"/>
          <p:nvPr>
            <p:ph type="title"/>
          </p:nvPr>
        </p:nvSpPr>
        <p:spPr>
          <a:xfrm>
            <a:off x="311700" y="288276"/>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78"/>
              <a:buNone/>
            </a:pPr>
            <a:r>
              <a:rPr b="1" lang="en">
                <a:latin typeface="Calibri"/>
                <a:ea typeface="Calibri"/>
                <a:cs typeface="Calibri"/>
                <a:sym typeface="Calibri"/>
              </a:rPr>
              <a:t>INTERPRETATION</a:t>
            </a:r>
            <a:endParaRPr b="1">
              <a:latin typeface="Calibri"/>
              <a:ea typeface="Calibri"/>
              <a:cs typeface="Calibri"/>
              <a:sym typeface="Calibri"/>
            </a:endParaRPr>
          </a:p>
        </p:txBody>
      </p:sp>
      <p:sp>
        <p:nvSpPr>
          <p:cNvPr id="163" name="Google Shape;163;p12"/>
          <p:cNvSpPr/>
          <p:nvPr>
            <p:ph idx="1" type="body"/>
          </p:nvPr>
        </p:nvSpPr>
        <p:spPr>
          <a:xfrm>
            <a:off x="311700" y="3305907"/>
            <a:ext cx="4850044" cy="1262967"/>
          </a:xfrm>
          <a:prstGeom prst="roundRect">
            <a:avLst>
              <a:gd fmla="val 16667" name="adj"/>
            </a:avLst>
          </a:prstGeom>
          <a:noFill/>
          <a:ln cap="flat" cmpd="sng" w="57150">
            <a:solidFill>
              <a:srgbClr val="575757"/>
            </a:solidFill>
            <a:prstDash val="lgDash"/>
            <a:round/>
            <a:headEnd len="sm" w="sm" type="none"/>
            <a:tailEnd len="sm" w="sm" type="none"/>
          </a:ln>
        </p:spPr>
        <p:txBody>
          <a:bodyPr anchorCtr="0" anchor="t" bIns="91425" lIns="91425" spcFirstLastPara="1" rIns="91425" wrap="square" tIns="91425">
            <a:normAutofit/>
          </a:bodyPr>
          <a:lstStyle/>
          <a:p>
            <a:pPr indent="0" lvl="0" marL="114300" rtl="0" algn="ctr">
              <a:lnSpc>
                <a:spcPct val="115000"/>
              </a:lnSpc>
              <a:spcBef>
                <a:spcPts val="0"/>
              </a:spcBef>
              <a:spcAft>
                <a:spcPts val="0"/>
              </a:spcAft>
              <a:buSzPts val="1800"/>
              <a:buNone/>
            </a:pPr>
            <a:r>
              <a:rPr lang="en" sz="1665"/>
              <a:t>FUTURE WORK</a:t>
            </a:r>
            <a:endParaRPr/>
          </a:p>
          <a:p>
            <a:pPr indent="0" lvl="0" marL="114300" rtl="0" algn="ctr">
              <a:lnSpc>
                <a:spcPct val="115000"/>
              </a:lnSpc>
              <a:spcBef>
                <a:spcPts val="0"/>
              </a:spcBef>
              <a:spcAft>
                <a:spcPts val="0"/>
              </a:spcAft>
              <a:buSzPts val="1800"/>
              <a:buNone/>
            </a:pPr>
            <a:r>
              <a:rPr lang="en" sz="1665"/>
              <a:t>Nonlinear Force-Length-Velocity Relationship</a:t>
            </a:r>
            <a:endParaRPr/>
          </a:p>
          <a:p>
            <a:pPr indent="0" lvl="0" marL="114300" rtl="0" algn="ctr">
              <a:lnSpc>
                <a:spcPct val="115000"/>
              </a:lnSpc>
              <a:spcBef>
                <a:spcPts val="0"/>
              </a:spcBef>
              <a:spcAft>
                <a:spcPts val="0"/>
              </a:spcAft>
              <a:buSzPts val="1800"/>
              <a:buNone/>
            </a:pPr>
            <a:r>
              <a:rPr lang="en" sz="1665"/>
              <a:t>3D </a:t>
            </a:r>
            <a:endParaRPr sz="1665"/>
          </a:p>
        </p:txBody>
      </p:sp>
      <p:grpSp>
        <p:nvGrpSpPr>
          <p:cNvPr id="164" name="Google Shape;164;p12"/>
          <p:cNvGrpSpPr/>
          <p:nvPr/>
        </p:nvGrpSpPr>
        <p:grpSpPr>
          <a:xfrm>
            <a:off x="6436657" y="157188"/>
            <a:ext cx="1120730" cy="4829123"/>
            <a:chOff x="4572000" y="-259975"/>
            <a:chExt cx="1622600" cy="6168250"/>
          </a:xfrm>
        </p:grpSpPr>
        <p:pic>
          <p:nvPicPr>
            <p:cNvPr id="165" name="Google Shape;165;p12"/>
            <p:cNvPicPr preferRelativeResize="0"/>
            <p:nvPr/>
          </p:nvPicPr>
          <p:blipFill rotWithShape="1">
            <a:blip r:embed="rId4">
              <a:alphaModFix/>
            </a:blip>
            <a:srcRect b="70627" l="0" r="48379" t="0"/>
            <a:stretch/>
          </p:blipFill>
          <p:spPr>
            <a:xfrm>
              <a:off x="4572000" y="-259975"/>
              <a:ext cx="1622600" cy="2106700"/>
            </a:xfrm>
            <a:prstGeom prst="rect">
              <a:avLst/>
            </a:prstGeom>
            <a:noFill/>
            <a:ln>
              <a:noFill/>
            </a:ln>
          </p:spPr>
        </p:pic>
        <p:pic>
          <p:nvPicPr>
            <p:cNvPr id="166" name="Google Shape;166;p12"/>
            <p:cNvPicPr preferRelativeResize="0"/>
            <p:nvPr/>
          </p:nvPicPr>
          <p:blipFill rotWithShape="1">
            <a:blip r:embed="rId4">
              <a:alphaModFix/>
            </a:blip>
            <a:srcRect b="0" l="0" r="48379" t="42373"/>
            <a:stretch/>
          </p:blipFill>
          <p:spPr>
            <a:xfrm>
              <a:off x="4572000" y="1775000"/>
              <a:ext cx="1622600" cy="4133275"/>
            </a:xfrm>
            <a:prstGeom prst="rect">
              <a:avLst/>
            </a:prstGeom>
            <a:noFill/>
            <a:ln>
              <a:noFill/>
            </a:ln>
          </p:spPr>
        </p:pic>
      </p:grpSp>
      <p:sp>
        <p:nvSpPr>
          <p:cNvPr id="167" name="Google Shape;167;p12"/>
          <p:cNvSpPr txBox="1"/>
          <p:nvPr/>
        </p:nvSpPr>
        <p:spPr>
          <a:xfrm>
            <a:off x="401934" y="1199645"/>
            <a:ext cx="4029300" cy="1600800"/>
          </a:xfrm>
          <a:prstGeom prst="rect">
            <a:avLst/>
          </a:prstGeom>
          <a:noFill/>
          <a:ln>
            <a:noFill/>
          </a:ln>
        </p:spPr>
        <p:txBody>
          <a:bodyPr anchorCtr="0" anchor="t" bIns="45700" lIns="91425" spcFirstLastPara="1" rIns="91425" wrap="square" tIns="45700">
            <a:spAutoFit/>
          </a:bodyPr>
          <a:lstStyle/>
          <a:p>
            <a:pPr indent="0" lvl="0" marL="114300" marR="0" rtl="0" algn="l">
              <a:lnSpc>
                <a:spcPct val="100000"/>
              </a:lnSpc>
              <a:spcBef>
                <a:spcPts val="0"/>
              </a:spcBef>
              <a:spcAft>
                <a:spcPts val="0"/>
              </a:spcAft>
              <a:buClr>
                <a:srgbClr val="000000"/>
              </a:buClr>
              <a:buSzPts val="1800"/>
              <a:buFont typeface="Arial"/>
              <a:buNone/>
            </a:pPr>
            <a:r>
              <a:rPr b="0" i="0" lang="en" sz="1400" u="none" cap="none" strike="noStrike">
                <a:solidFill>
                  <a:srgbClr val="000000"/>
                </a:solidFill>
                <a:latin typeface="Arial"/>
                <a:ea typeface="Arial"/>
                <a:cs typeface="Arial"/>
                <a:sym typeface="Arial"/>
              </a:rPr>
              <a:t>Model Limitations</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Number of Muscles, particularly biarticular </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Joint Kinematics </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Parameters</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2D</a:t>
            </a:r>
            <a:endParaRPr b="0" i="0" sz="1400" u="none" cap="none" strike="noStrike">
              <a:solidFill>
                <a:srgbClr val="000000"/>
              </a:solidFill>
              <a:latin typeface="Arial"/>
              <a:ea typeface="Arial"/>
              <a:cs typeface="Arial"/>
              <a:sym typeface="Arial"/>
            </a:endParaRPr>
          </a:p>
          <a:p>
            <a:pPr indent="-317500" lvl="1" marL="914400" marR="0" rtl="0" algn="l">
              <a:lnSpc>
                <a:spcPct val="100000"/>
              </a:lnSpc>
              <a:spcBef>
                <a:spcPts val="0"/>
              </a:spcBef>
              <a:spcAft>
                <a:spcPts val="0"/>
              </a:spcAft>
              <a:buSzPts val="1400"/>
              <a:buChar char="○"/>
            </a:pPr>
            <a:r>
              <a:rPr lang="en"/>
              <a:t>Objective Function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1" name="Shape 171"/>
        <p:cNvGrpSpPr/>
        <p:nvPr/>
      </p:nvGrpSpPr>
      <p:grpSpPr>
        <a:xfrm>
          <a:off x="0" y="0"/>
          <a:ext cx="0" cy="0"/>
          <a:chOff x="0" y="0"/>
          <a:chExt cx="0" cy="0"/>
        </a:xfrm>
      </p:grpSpPr>
      <p:sp>
        <p:nvSpPr>
          <p:cNvPr id="172" name="Google Shape;172;p16"/>
          <p:cNvSpPr txBox="1"/>
          <p:nvPr>
            <p:ph type="title"/>
          </p:nvPr>
        </p:nvSpPr>
        <p:spPr>
          <a:xfrm>
            <a:off x="311700" y="104598"/>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78"/>
              <a:buNone/>
            </a:pPr>
            <a:r>
              <a:rPr b="1" lang="en">
                <a:latin typeface="Calibri"/>
                <a:ea typeface="Calibri"/>
                <a:cs typeface="Calibri"/>
                <a:sym typeface="Calibri"/>
              </a:rPr>
              <a:t>INTERPRETATION</a:t>
            </a:r>
            <a:endParaRPr b="1">
              <a:latin typeface="Calibri"/>
              <a:ea typeface="Calibri"/>
              <a:cs typeface="Calibri"/>
              <a:sym typeface="Calibri"/>
            </a:endParaRPr>
          </a:p>
        </p:txBody>
      </p:sp>
      <p:pic>
        <p:nvPicPr>
          <p:cNvPr id="173" name="Google Shape;173;p16"/>
          <p:cNvPicPr preferRelativeResize="0"/>
          <p:nvPr/>
        </p:nvPicPr>
        <p:blipFill rotWithShape="1">
          <a:blip r:embed="rId3">
            <a:alphaModFix/>
          </a:blip>
          <a:srcRect b="0" l="0" r="0" t="0"/>
          <a:stretch/>
        </p:blipFill>
        <p:spPr>
          <a:xfrm>
            <a:off x="445030" y="766665"/>
            <a:ext cx="8050685" cy="4528510"/>
          </a:xfrm>
          <a:prstGeom prst="rect">
            <a:avLst/>
          </a:prstGeom>
          <a:noFill/>
          <a:ln>
            <a:noFill/>
          </a:ln>
        </p:spPr>
      </p:pic>
      <p:sp>
        <p:nvSpPr>
          <p:cNvPr id="174" name="Google Shape;174;p16"/>
          <p:cNvSpPr txBox="1"/>
          <p:nvPr/>
        </p:nvSpPr>
        <p:spPr>
          <a:xfrm>
            <a:off x="1484595" y="707087"/>
            <a:ext cx="284055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Arial"/>
                <a:ea typeface="Arial"/>
                <a:cs typeface="Arial"/>
                <a:sym typeface="Arial"/>
              </a:rPr>
              <a:t>Prilutsky et al. EMG Data</a:t>
            </a:r>
            <a:endParaRPr/>
          </a:p>
        </p:txBody>
      </p:sp>
      <p:sp>
        <p:nvSpPr>
          <p:cNvPr id="175" name="Google Shape;175;p16"/>
          <p:cNvSpPr txBox="1"/>
          <p:nvPr/>
        </p:nvSpPr>
        <p:spPr>
          <a:xfrm>
            <a:off x="5068602" y="707086"/>
            <a:ext cx="284055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Arial"/>
                <a:ea typeface="Arial"/>
                <a:cs typeface="Arial"/>
                <a:sym typeface="Arial"/>
              </a:rPr>
              <a:t>Our Activation Profiles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3"/>
          <p:cNvSpPr txBox="1"/>
          <p:nvPr>
            <p:ph type="title"/>
          </p:nvPr>
        </p:nvSpPr>
        <p:spPr>
          <a:xfrm>
            <a:off x="301875" y="176200"/>
            <a:ext cx="56892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20"/>
              <a:buNone/>
            </a:pPr>
            <a:r>
              <a:rPr b="1" lang="en">
                <a:latin typeface="Calibri"/>
                <a:ea typeface="Calibri"/>
                <a:cs typeface="Calibri"/>
                <a:sym typeface="Calibri"/>
              </a:rPr>
              <a:t>FORCE-LENGTH RELATIONSHIP</a:t>
            </a:r>
            <a:endParaRPr/>
          </a:p>
        </p:txBody>
      </p:sp>
      <p:pic>
        <p:nvPicPr>
          <p:cNvPr id="181" name="Google Shape;181;p13"/>
          <p:cNvPicPr preferRelativeResize="0"/>
          <p:nvPr/>
        </p:nvPicPr>
        <p:blipFill rotWithShape="1">
          <a:blip r:embed="rId3">
            <a:alphaModFix/>
          </a:blip>
          <a:srcRect b="3365" l="62525" r="17140" t="92019"/>
          <a:stretch/>
        </p:blipFill>
        <p:spPr>
          <a:xfrm>
            <a:off x="5625538" y="4841800"/>
            <a:ext cx="1637100" cy="208998"/>
          </a:xfrm>
          <a:prstGeom prst="rect">
            <a:avLst/>
          </a:prstGeom>
          <a:noFill/>
          <a:ln>
            <a:noFill/>
          </a:ln>
        </p:spPr>
      </p:pic>
      <p:grpSp>
        <p:nvGrpSpPr>
          <p:cNvPr id="182" name="Google Shape;182;p13"/>
          <p:cNvGrpSpPr/>
          <p:nvPr/>
        </p:nvGrpSpPr>
        <p:grpSpPr>
          <a:xfrm>
            <a:off x="511374" y="853586"/>
            <a:ext cx="8121263" cy="4289915"/>
            <a:chOff x="161349" y="748911"/>
            <a:chExt cx="8121263" cy="4289915"/>
          </a:xfrm>
        </p:grpSpPr>
        <p:pic>
          <p:nvPicPr>
            <p:cNvPr id="183" name="Google Shape;183;p13"/>
            <p:cNvPicPr preferRelativeResize="0"/>
            <p:nvPr/>
          </p:nvPicPr>
          <p:blipFill rotWithShape="1">
            <a:blip r:embed="rId4">
              <a:alphaModFix/>
            </a:blip>
            <a:srcRect b="8256" l="5714" r="15246" t="0"/>
            <a:stretch/>
          </p:blipFill>
          <p:spPr>
            <a:xfrm>
              <a:off x="3614713" y="894500"/>
              <a:ext cx="4667900" cy="3833150"/>
            </a:xfrm>
            <a:prstGeom prst="rect">
              <a:avLst/>
            </a:prstGeom>
            <a:noFill/>
            <a:ln>
              <a:noFill/>
            </a:ln>
          </p:spPr>
        </p:pic>
        <p:pic>
          <p:nvPicPr>
            <p:cNvPr id="184" name="Google Shape;184;p13"/>
            <p:cNvPicPr preferRelativeResize="0"/>
            <p:nvPr/>
          </p:nvPicPr>
          <p:blipFill rotWithShape="1">
            <a:blip r:embed="rId3">
              <a:alphaModFix/>
            </a:blip>
            <a:srcRect b="0" l="0" r="52166" t="0"/>
            <a:stretch/>
          </p:blipFill>
          <p:spPr>
            <a:xfrm>
              <a:off x="161349" y="860475"/>
              <a:ext cx="3553131" cy="4178351"/>
            </a:xfrm>
            <a:prstGeom prst="rect">
              <a:avLst/>
            </a:prstGeom>
            <a:noFill/>
            <a:ln>
              <a:noFill/>
            </a:ln>
          </p:spPr>
        </p:pic>
        <p:sp>
          <p:nvSpPr>
            <p:cNvPr id="185" name="Google Shape;185;p13"/>
            <p:cNvSpPr txBox="1"/>
            <p:nvPr/>
          </p:nvSpPr>
          <p:spPr>
            <a:xfrm>
              <a:off x="873770" y="748912"/>
              <a:ext cx="28407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Arial"/>
                  <a:ea typeface="Arial"/>
                  <a:cs typeface="Arial"/>
                  <a:sym typeface="Arial"/>
                </a:rPr>
                <a:t>Prilutsky et al. EMG Data</a:t>
              </a:r>
              <a:endParaRPr/>
            </a:p>
          </p:txBody>
        </p:sp>
        <p:sp>
          <p:nvSpPr>
            <p:cNvPr id="186" name="Google Shape;186;p13"/>
            <p:cNvSpPr txBox="1"/>
            <p:nvPr/>
          </p:nvSpPr>
          <p:spPr>
            <a:xfrm>
              <a:off x="4758727" y="748911"/>
              <a:ext cx="2840700" cy="3078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Arial"/>
                  <a:ea typeface="Arial"/>
                  <a:cs typeface="Arial"/>
                  <a:sym typeface="Arial"/>
                </a:rPr>
                <a:t>Our Activation Profiles</a:t>
              </a:r>
              <a:endParaRPr/>
            </a:p>
          </p:txBody>
        </p:sp>
      </p:grpSp>
      <p:pic>
        <p:nvPicPr>
          <p:cNvPr id="187" name="Google Shape;187;p13"/>
          <p:cNvPicPr preferRelativeResize="0"/>
          <p:nvPr/>
        </p:nvPicPr>
        <p:blipFill>
          <a:blip r:embed="rId5">
            <a:alphaModFix/>
          </a:blip>
          <a:stretch>
            <a:fillRect/>
          </a:stretch>
        </p:blipFill>
        <p:spPr>
          <a:xfrm>
            <a:off x="8059200" y="748900"/>
            <a:ext cx="987920" cy="44411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4"/>
          <p:cNvSpPr txBox="1"/>
          <p:nvPr>
            <p:ph type="title"/>
          </p:nvPr>
        </p:nvSpPr>
        <p:spPr>
          <a:xfrm>
            <a:off x="311700" y="445025"/>
            <a:ext cx="30684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78"/>
              <a:buNone/>
            </a:pPr>
            <a:r>
              <a:rPr b="1" lang="en">
                <a:latin typeface="Calibri"/>
                <a:ea typeface="Calibri"/>
                <a:cs typeface="Calibri"/>
                <a:sym typeface="Calibri"/>
              </a:rPr>
              <a:t>CONCLUSIONS</a:t>
            </a:r>
            <a:r>
              <a:rPr lang="en">
                <a:latin typeface="Calibri"/>
                <a:ea typeface="Calibri"/>
                <a:cs typeface="Calibri"/>
                <a:sym typeface="Calibri"/>
              </a:rPr>
              <a:t> </a:t>
            </a:r>
            <a:endParaRPr>
              <a:latin typeface="Calibri"/>
              <a:ea typeface="Calibri"/>
              <a:cs typeface="Calibri"/>
              <a:sym typeface="Calibri"/>
            </a:endParaRPr>
          </a:p>
        </p:txBody>
      </p:sp>
      <p:sp>
        <p:nvSpPr>
          <p:cNvPr id="193" name="Google Shape;193;p14"/>
          <p:cNvSpPr txBox="1"/>
          <p:nvPr>
            <p:ph idx="1" type="body"/>
          </p:nvPr>
        </p:nvSpPr>
        <p:spPr>
          <a:xfrm>
            <a:off x="311700" y="1152475"/>
            <a:ext cx="3566964" cy="3416400"/>
          </a:xfrm>
          <a:prstGeom prst="rect">
            <a:avLst/>
          </a:prstGeom>
          <a:noFill/>
          <a:ln>
            <a:noFill/>
          </a:ln>
        </p:spPr>
        <p:txBody>
          <a:bodyPr anchorCtr="0" anchor="t" bIns="91425" lIns="91425" spcFirstLastPara="1" rIns="91425" wrap="square" tIns="91425">
            <a:normAutofit/>
          </a:bodyPr>
          <a:lstStyle/>
          <a:p>
            <a:pPr indent="-342900" lvl="0" marL="457200" rtl="0" algn="just">
              <a:lnSpc>
                <a:spcPct val="115000"/>
              </a:lnSpc>
              <a:spcBef>
                <a:spcPts val="0"/>
              </a:spcBef>
              <a:spcAft>
                <a:spcPts val="0"/>
              </a:spcAft>
              <a:buSzPts val="1800"/>
              <a:buChar char="●"/>
            </a:pPr>
            <a:r>
              <a:rPr lang="en"/>
              <a:t>We were able to solve the muscle redundancy problem to get the muscle activations</a:t>
            </a:r>
            <a:br>
              <a:rPr lang="en"/>
            </a:br>
            <a:endParaRPr/>
          </a:p>
          <a:p>
            <a:pPr indent="-342900" lvl="0" marL="457200" rtl="0" algn="just">
              <a:lnSpc>
                <a:spcPct val="115000"/>
              </a:lnSpc>
              <a:spcBef>
                <a:spcPts val="0"/>
              </a:spcBef>
              <a:spcAft>
                <a:spcPts val="0"/>
              </a:spcAft>
              <a:buSzPts val="1800"/>
              <a:buChar char="●"/>
            </a:pPr>
            <a:r>
              <a:rPr lang="en"/>
              <a:t>While the activations were reasonable, they do not exactly match measured EMG profiles of cyclists.</a:t>
            </a:r>
            <a:endParaRPr/>
          </a:p>
          <a:p>
            <a:pPr indent="0" lvl="0" marL="457200" rtl="0" algn="l">
              <a:lnSpc>
                <a:spcPct val="115000"/>
              </a:lnSpc>
              <a:spcBef>
                <a:spcPts val="1200"/>
              </a:spcBef>
              <a:spcAft>
                <a:spcPts val="1200"/>
              </a:spcAft>
              <a:buSzPts val="1800"/>
              <a:buNone/>
            </a:pPr>
            <a:r>
              <a:t/>
            </a:r>
            <a:endParaRPr/>
          </a:p>
        </p:txBody>
      </p:sp>
      <p:sp>
        <p:nvSpPr>
          <p:cNvPr id="194" name="Google Shape;194;p14"/>
          <p:cNvSpPr txBox="1"/>
          <p:nvPr>
            <p:ph type="title"/>
          </p:nvPr>
        </p:nvSpPr>
        <p:spPr>
          <a:xfrm>
            <a:off x="4856500" y="445025"/>
            <a:ext cx="30684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78"/>
              <a:buNone/>
            </a:pPr>
            <a:r>
              <a:rPr b="1" lang="en">
                <a:latin typeface="Calibri"/>
                <a:ea typeface="Calibri"/>
                <a:cs typeface="Calibri"/>
                <a:sym typeface="Calibri"/>
              </a:rPr>
              <a:t>FUTURE</a:t>
            </a:r>
            <a:r>
              <a:rPr lang="en">
                <a:latin typeface="Calibri"/>
                <a:ea typeface="Calibri"/>
                <a:cs typeface="Calibri"/>
                <a:sym typeface="Calibri"/>
              </a:rPr>
              <a:t> </a:t>
            </a:r>
            <a:r>
              <a:rPr b="1" lang="en">
                <a:latin typeface="Calibri"/>
                <a:ea typeface="Calibri"/>
                <a:cs typeface="Calibri"/>
                <a:sym typeface="Calibri"/>
              </a:rPr>
              <a:t>WORK</a:t>
            </a:r>
            <a:endParaRPr>
              <a:latin typeface="Calibri"/>
              <a:ea typeface="Calibri"/>
              <a:cs typeface="Calibri"/>
              <a:sym typeface="Calibri"/>
            </a:endParaRPr>
          </a:p>
        </p:txBody>
      </p:sp>
      <p:sp>
        <p:nvSpPr>
          <p:cNvPr id="195" name="Google Shape;195;p14"/>
          <p:cNvSpPr txBox="1"/>
          <p:nvPr>
            <p:ph idx="1" type="body"/>
          </p:nvPr>
        </p:nvSpPr>
        <p:spPr>
          <a:xfrm>
            <a:off x="4856500" y="1152475"/>
            <a:ext cx="3993600" cy="3416400"/>
          </a:xfrm>
          <a:prstGeom prst="rect">
            <a:avLst/>
          </a:prstGeom>
          <a:noFill/>
          <a:ln>
            <a:noFill/>
          </a:ln>
        </p:spPr>
        <p:txBody>
          <a:bodyPr anchorCtr="0" anchor="t" bIns="91425" lIns="91425" spcFirstLastPara="1" rIns="91425" wrap="square" tIns="91425">
            <a:normAutofit fontScale="92500"/>
          </a:bodyPr>
          <a:lstStyle/>
          <a:p>
            <a:pPr indent="-334327" lvl="0" marL="457200" rtl="0" algn="just">
              <a:lnSpc>
                <a:spcPct val="115000"/>
              </a:lnSpc>
              <a:spcBef>
                <a:spcPts val="0"/>
              </a:spcBef>
              <a:spcAft>
                <a:spcPts val="0"/>
              </a:spcAft>
              <a:buSzPct val="100000"/>
              <a:buChar char="●"/>
            </a:pPr>
            <a:r>
              <a:rPr lang="en"/>
              <a:t>A better match to the measured EMG could be done by increasing the realism of the model:</a:t>
            </a:r>
            <a:endParaRPr/>
          </a:p>
          <a:p>
            <a:pPr indent="-310832" lvl="1" marL="914400" rtl="0" algn="just">
              <a:lnSpc>
                <a:spcPct val="115000"/>
              </a:lnSpc>
              <a:spcBef>
                <a:spcPts val="0"/>
              </a:spcBef>
              <a:spcAft>
                <a:spcPts val="0"/>
              </a:spcAft>
              <a:buSzPct val="100000"/>
              <a:buChar char="○"/>
            </a:pPr>
            <a:r>
              <a:rPr lang="en"/>
              <a:t>Implementing realistic muscle characteristics such as force-length, force-velocity and activation dynamics</a:t>
            </a:r>
            <a:endParaRPr/>
          </a:p>
          <a:p>
            <a:pPr indent="-310832" lvl="1" marL="914400" rtl="0" algn="just">
              <a:lnSpc>
                <a:spcPct val="115000"/>
              </a:lnSpc>
              <a:spcBef>
                <a:spcPts val="0"/>
              </a:spcBef>
              <a:spcAft>
                <a:spcPts val="0"/>
              </a:spcAft>
              <a:buSzPct val="100000"/>
              <a:buChar char="○"/>
            </a:pPr>
            <a:r>
              <a:rPr lang="en"/>
              <a:t>Including the dynamics of motion instead of using a quasi-static assumption</a:t>
            </a:r>
            <a:endParaRPr/>
          </a:p>
          <a:p>
            <a:pPr indent="-310832" lvl="1" marL="914400" rtl="0" algn="just">
              <a:lnSpc>
                <a:spcPct val="115000"/>
              </a:lnSpc>
              <a:spcBef>
                <a:spcPts val="0"/>
              </a:spcBef>
              <a:spcAft>
                <a:spcPts val="0"/>
              </a:spcAft>
              <a:buSzPct val="100000"/>
              <a:buChar char="○"/>
            </a:pPr>
            <a:r>
              <a:rPr lang="en"/>
              <a:t>Minimizing a different objective function such as one that promotes distribution of muscle forces in the leg muscles</a:t>
            </a:r>
            <a:endParaRPr/>
          </a:p>
        </p:txBody>
      </p:sp>
      <p:cxnSp>
        <p:nvCxnSpPr>
          <p:cNvPr id="196" name="Google Shape;196;p14"/>
          <p:cNvCxnSpPr/>
          <p:nvPr/>
        </p:nvCxnSpPr>
        <p:spPr>
          <a:xfrm>
            <a:off x="4441371" y="221064"/>
            <a:ext cx="0" cy="4702628"/>
          </a:xfrm>
          <a:prstGeom prst="straightConnector1">
            <a:avLst/>
          </a:prstGeom>
          <a:noFill/>
          <a:ln cap="flat" cmpd="sng" w="9525">
            <a:solidFill>
              <a:srgbClr val="575757"/>
            </a:solidFill>
            <a:prstDash val="solid"/>
            <a:round/>
            <a:headEnd len="sm" w="sm" type="none"/>
            <a:tailEnd len="sm" w="sm" type="none"/>
          </a:ln>
        </p:spPr>
      </p:cxnSp>
      <p:cxnSp>
        <p:nvCxnSpPr>
          <p:cNvPr id="197" name="Google Shape;197;p14"/>
          <p:cNvCxnSpPr/>
          <p:nvPr/>
        </p:nvCxnSpPr>
        <p:spPr>
          <a:xfrm>
            <a:off x="4493291" y="333272"/>
            <a:ext cx="0" cy="4702628"/>
          </a:xfrm>
          <a:prstGeom prst="straightConnector1">
            <a:avLst/>
          </a:prstGeom>
          <a:noFill/>
          <a:ln cap="flat" cmpd="sng" w="9525">
            <a:solidFill>
              <a:srgbClr val="575757"/>
            </a:solidFill>
            <a:prstDash val="solid"/>
            <a:round/>
            <a:headEnd len="sm" w="sm" type="none"/>
            <a:tailEnd len="sm" w="sm"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a:t>Backup Slides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2"/>
          <p:cNvSpPr txBox="1"/>
          <p:nvPr>
            <p:ph type="title"/>
          </p:nvPr>
        </p:nvSpPr>
        <p:spPr>
          <a:xfrm>
            <a:off x="311700" y="269353"/>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
                <a:latin typeface="Calibri"/>
                <a:ea typeface="Calibri"/>
                <a:cs typeface="Calibri"/>
                <a:sym typeface="Calibri"/>
              </a:rPr>
              <a:t>INTRODUCTION</a:t>
            </a:r>
            <a:endParaRPr/>
          </a:p>
        </p:txBody>
      </p:sp>
      <p:sp>
        <p:nvSpPr>
          <p:cNvPr id="62" name="Google Shape;62;p2"/>
          <p:cNvSpPr txBox="1"/>
          <p:nvPr>
            <p:ph idx="1" type="body"/>
          </p:nvPr>
        </p:nvSpPr>
        <p:spPr>
          <a:xfrm>
            <a:off x="9227825" y="1682125"/>
            <a:ext cx="4811100" cy="3416400"/>
          </a:xfrm>
          <a:prstGeom prst="rect">
            <a:avLst/>
          </a:prstGeom>
          <a:noFill/>
          <a:ln>
            <a:noFill/>
          </a:ln>
        </p:spPr>
        <p:txBody>
          <a:bodyPr anchorCtr="0" anchor="t" bIns="91425" lIns="91425" spcFirstLastPara="1" rIns="91425" wrap="square" tIns="91425">
            <a:normAutofit fontScale="70000" lnSpcReduction="20000"/>
          </a:bodyPr>
          <a:lstStyle/>
          <a:p>
            <a:pPr indent="-307340" lvl="0" marL="457200" rtl="0" algn="l">
              <a:lnSpc>
                <a:spcPct val="115000"/>
              </a:lnSpc>
              <a:spcBef>
                <a:spcPts val="0"/>
              </a:spcBef>
              <a:spcAft>
                <a:spcPts val="0"/>
              </a:spcAft>
              <a:buSzPct val="100000"/>
              <a:buChar char="●"/>
            </a:pPr>
            <a:r>
              <a:rPr lang="en" sz="1600"/>
              <a:t>Each joint in the human body has a number of kinematic degrees of freedom, and each action can be performed in different ways using different combinations of muscles to achieve the same joint torque needed for this movement.</a:t>
            </a:r>
            <a:endParaRPr sz="1600"/>
          </a:p>
          <a:p>
            <a:pPr indent="-307340" lvl="0" marL="457200" rtl="0" algn="l">
              <a:lnSpc>
                <a:spcPct val="115000"/>
              </a:lnSpc>
              <a:spcBef>
                <a:spcPts val="0"/>
              </a:spcBef>
              <a:spcAft>
                <a:spcPts val="0"/>
              </a:spcAft>
              <a:buSzPct val="100000"/>
              <a:buChar char="●"/>
            </a:pPr>
            <a:r>
              <a:rPr lang="en" sz="1600"/>
              <a:t>Experimental studies have found significant similarity in these muscle activation patterns for different individuals.</a:t>
            </a:r>
            <a:endParaRPr sz="1600"/>
          </a:p>
          <a:p>
            <a:pPr indent="-307340" lvl="0" marL="457200" rtl="0" algn="l">
              <a:lnSpc>
                <a:spcPct val="115000"/>
              </a:lnSpc>
              <a:spcBef>
                <a:spcPts val="0"/>
              </a:spcBef>
              <a:spcAft>
                <a:spcPts val="0"/>
              </a:spcAft>
              <a:buSzPct val="100000"/>
              <a:buChar char="●"/>
            </a:pPr>
            <a:r>
              <a:rPr lang="en" sz="1600"/>
              <a:t>Modelled simulations can be applied to predict changes of kinematics and muscle response to interventions or environmental changes. They can support decisions in orthopaedic surgery.</a:t>
            </a:r>
            <a:endParaRPr sz="1600"/>
          </a:p>
          <a:p>
            <a:pPr indent="0" lvl="0" marL="0" rtl="0" algn="l">
              <a:lnSpc>
                <a:spcPct val="115000"/>
              </a:lnSpc>
              <a:spcBef>
                <a:spcPts val="1200"/>
              </a:spcBef>
              <a:spcAft>
                <a:spcPts val="0"/>
              </a:spcAft>
              <a:buSzPct val="160714"/>
              <a:buNone/>
            </a:pPr>
            <a:r>
              <a:t/>
            </a:r>
            <a:endParaRPr sz="1600"/>
          </a:p>
          <a:p>
            <a:pPr indent="0" lvl="0" marL="0" rtl="0" algn="l">
              <a:lnSpc>
                <a:spcPct val="115000"/>
              </a:lnSpc>
              <a:spcBef>
                <a:spcPts val="1200"/>
              </a:spcBef>
              <a:spcAft>
                <a:spcPts val="0"/>
              </a:spcAft>
              <a:buSzPct val="142857"/>
              <a:buNone/>
            </a:pPr>
            <a:r>
              <a:t/>
            </a:r>
            <a:endParaRPr/>
          </a:p>
          <a:p>
            <a:pPr indent="0" lvl="0" marL="0" rtl="0" algn="l">
              <a:lnSpc>
                <a:spcPct val="115000"/>
              </a:lnSpc>
              <a:spcBef>
                <a:spcPts val="1200"/>
              </a:spcBef>
              <a:spcAft>
                <a:spcPts val="0"/>
              </a:spcAft>
              <a:buSzPct val="142857"/>
              <a:buNone/>
            </a:pPr>
            <a:r>
              <a:t/>
            </a:r>
            <a:endParaRPr/>
          </a:p>
          <a:p>
            <a:pPr indent="0" lvl="0" marL="0" rtl="0" algn="l">
              <a:lnSpc>
                <a:spcPct val="115000"/>
              </a:lnSpc>
              <a:spcBef>
                <a:spcPts val="1200"/>
              </a:spcBef>
              <a:spcAft>
                <a:spcPts val="1200"/>
              </a:spcAft>
              <a:buSzPct val="142857"/>
              <a:buNone/>
            </a:pPr>
            <a:r>
              <a:rPr lang="en"/>
              <a:t> </a:t>
            </a:r>
            <a:endParaRPr/>
          </a:p>
        </p:txBody>
      </p:sp>
      <p:pic>
        <p:nvPicPr>
          <p:cNvPr id="63" name="Google Shape;63;p2"/>
          <p:cNvPicPr preferRelativeResize="0"/>
          <p:nvPr/>
        </p:nvPicPr>
        <p:blipFill rotWithShape="1">
          <a:blip r:embed="rId3">
            <a:alphaModFix/>
          </a:blip>
          <a:srcRect b="0" l="0" r="0" t="0"/>
          <a:stretch/>
        </p:blipFill>
        <p:spPr>
          <a:xfrm>
            <a:off x="201972" y="1121257"/>
            <a:ext cx="3071580" cy="3218687"/>
          </a:xfrm>
          <a:prstGeom prst="rect">
            <a:avLst/>
          </a:prstGeom>
          <a:noFill/>
          <a:ln>
            <a:noFill/>
          </a:ln>
        </p:spPr>
      </p:pic>
      <p:sp>
        <p:nvSpPr>
          <p:cNvPr id="64" name="Google Shape;64;p2"/>
          <p:cNvSpPr txBox="1"/>
          <p:nvPr/>
        </p:nvSpPr>
        <p:spPr>
          <a:xfrm>
            <a:off x="0" y="4857000"/>
            <a:ext cx="8520600" cy="276900"/>
          </a:xfrm>
          <a:prstGeom prst="rect">
            <a:avLst/>
          </a:prstGeom>
          <a:noFill/>
          <a:ln>
            <a:noFill/>
          </a:ln>
        </p:spPr>
        <p:txBody>
          <a:bodyPr anchorCtr="0" anchor="t" bIns="91425" lIns="91425" spcFirstLastPara="1" rIns="91425" wrap="square" tIns="91425">
            <a:spAutoFit/>
          </a:bodyPr>
          <a:lstStyle/>
          <a:p>
            <a:pPr indent="0" lvl="0" marL="0" marR="76200" rtl="0" algn="l">
              <a:lnSpc>
                <a:spcPct val="135000"/>
              </a:lnSpc>
              <a:spcBef>
                <a:spcPts val="0"/>
              </a:spcBef>
              <a:spcAft>
                <a:spcPts val="0"/>
              </a:spcAft>
              <a:buClr>
                <a:srgbClr val="000000"/>
              </a:buClr>
              <a:buSzPts val="600"/>
              <a:buFont typeface="Arial"/>
              <a:buNone/>
            </a:pPr>
            <a:r>
              <a:rPr b="0" i="0" lang="en" sz="600" u="none" cap="none" strike="noStrike">
                <a:solidFill>
                  <a:schemeClr val="dk1"/>
                </a:solidFill>
                <a:latin typeface="Arial"/>
                <a:ea typeface="Arial"/>
                <a:cs typeface="Arial"/>
                <a:sym typeface="Arial"/>
              </a:rPr>
              <a:t>[1] </a:t>
            </a:r>
            <a:r>
              <a:rPr b="0" i="1" lang="en" sz="600" u="none" cap="none" strike="noStrike">
                <a:solidFill>
                  <a:schemeClr val="dk1"/>
                </a:solidFill>
                <a:latin typeface="Arial"/>
                <a:ea typeface="Arial"/>
                <a:cs typeface="Arial"/>
                <a:sym typeface="Arial"/>
              </a:rPr>
              <a:t>Which Muscles Are Used When Riding a Bike?</a:t>
            </a:r>
            <a:r>
              <a:rPr b="0" i="0" lang="en" sz="600" u="none" cap="none" strike="noStrike">
                <a:solidFill>
                  <a:schemeClr val="dk1"/>
                </a:solidFill>
                <a:latin typeface="Arial"/>
                <a:ea typeface="Arial"/>
                <a:cs typeface="Arial"/>
                <a:sym typeface="Arial"/>
              </a:rPr>
              <a:t>, (Mar. 30, 2017). [Online Video]. Available:</a:t>
            </a:r>
            <a:r>
              <a:rPr b="0" i="0" lang="en" sz="600" u="none" cap="none" strike="noStrike">
                <a:solidFill>
                  <a:schemeClr val="dk1"/>
                </a:solidFill>
                <a:uFill>
                  <a:noFill/>
                </a:uFill>
                <a:latin typeface="Arial"/>
                <a:ea typeface="Arial"/>
                <a:cs typeface="Arial"/>
                <a:sym typeface="Arial"/>
                <a:hlinkClick r:id="rId4">
                  <a:extLst>
                    <a:ext uri="{A12FA001-AC4F-418D-AE19-62706E023703}">
                      <ahyp:hlinkClr val="tx"/>
                    </a:ext>
                  </a:extLst>
                </a:hlinkClick>
              </a:rPr>
              <a:t> </a:t>
            </a:r>
            <a:r>
              <a:rPr b="0" i="0" lang="en" sz="600" u="sng" cap="none" strike="noStrike">
                <a:solidFill>
                  <a:schemeClr val="hlink"/>
                </a:solidFill>
                <a:latin typeface="Arial"/>
                <a:ea typeface="Arial"/>
                <a:cs typeface="Arial"/>
                <a:sym typeface="Arial"/>
                <a:hlinkClick r:id="rId5"/>
              </a:rPr>
              <a:t>https://www.youtube.com/watch?v=MqLHuwxB5-c</a:t>
            </a:r>
            <a:endParaRPr b="0" i="0" sz="600" u="sng" cap="none" strike="noStrike">
              <a:solidFill>
                <a:schemeClr val="hlink"/>
              </a:solidFill>
              <a:latin typeface="Arial"/>
              <a:ea typeface="Arial"/>
              <a:cs typeface="Arial"/>
              <a:sym typeface="Arial"/>
            </a:endParaRPr>
          </a:p>
        </p:txBody>
      </p:sp>
      <p:sp>
        <p:nvSpPr>
          <p:cNvPr id="65" name="Google Shape;65;p2"/>
          <p:cNvSpPr txBox="1"/>
          <p:nvPr/>
        </p:nvSpPr>
        <p:spPr>
          <a:xfrm>
            <a:off x="3769499" y="196875"/>
            <a:ext cx="5062800" cy="158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0" i="0" lang="en" sz="1600" u="sng" cap="none" strike="noStrike">
                <a:solidFill>
                  <a:schemeClr val="dk1"/>
                </a:solidFill>
                <a:latin typeface="Calibri"/>
                <a:ea typeface="Calibri"/>
                <a:cs typeface="Calibri"/>
                <a:sym typeface="Calibri"/>
              </a:rPr>
              <a:t>APPLICATIONS OF MUSCLE MODELLING</a:t>
            </a:r>
            <a:r>
              <a:rPr b="0" i="0" lang="en" sz="1600" u="none" cap="none" strike="noStrike">
                <a:solidFill>
                  <a:schemeClr val="dk1"/>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2800"/>
              <a:buFont typeface="Arial"/>
              <a:buNone/>
            </a:pPr>
            <a:r>
              <a:t/>
            </a:r>
            <a:endParaRPr b="0" i="0" sz="16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chemeClr val="dk1"/>
              </a:buClr>
              <a:buSzPts val="2800"/>
              <a:buFont typeface="Arial"/>
              <a:buChar char="•"/>
            </a:pPr>
            <a:r>
              <a:rPr b="0" i="0" lang="en" sz="1600" u="none" cap="none" strike="noStrike">
                <a:solidFill>
                  <a:schemeClr val="dk1"/>
                </a:solidFill>
                <a:latin typeface="Calibri"/>
                <a:ea typeface="Calibri"/>
                <a:cs typeface="Calibri"/>
                <a:sym typeface="Calibri"/>
              </a:rPr>
              <a:t>Modelling and Simulation of human biomechanics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800"/>
              <a:buFont typeface="Arial"/>
              <a:buChar char="•"/>
            </a:pPr>
            <a:r>
              <a:rPr b="0" i="0" lang="en" sz="1600" u="none" cap="none" strike="noStrike">
                <a:solidFill>
                  <a:schemeClr val="dk1"/>
                </a:solidFill>
                <a:latin typeface="Calibri"/>
                <a:ea typeface="Calibri"/>
                <a:cs typeface="Calibri"/>
                <a:sym typeface="Calibri"/>
              </a:rPr>
              <a:t>Physical therapy/orthopedic surgery</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800"/>
              <a:buFont typeface="Arial"/>
              <a:buChar char="•"/>
            </a:pPr>
            <a:r>
              <a:rPr b="0" i="0" lang="en" sz="1600" u="none" cap="none" strike="noStrike">
                <a:solidFill>
                  <a:schemeClr val="dk1"/>
                </a:solidFill>
                <a:latin typeface="Calibri"/>
                <a:ea typeface="Calibri"/>
                <a:cs typeface="Calibri"/>
                <a:sym typeface="Calibri"/>
              </a:rPr>
              <a:t>Optimizing sports performance</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chemeClr val="dk1"/>
              </a:buClr>
              <a:buSzPts val="2800"/>
              <a:buFont typeface="Arial"/>
              <a:buChar char="•"/>
            </a:pPr>
            <a:r>
              <a:rPr b="0" i="0" lang="en" sz="1600" u="none" cap="none" strike="noStrike">
                <a:solidFill>
                  <a:schemeClr val="dk1"/>
                </a:solidFill>
                <a:latin typeface="Calibri"/>
                <a:ea typeface="Calibri"/>
                <a:cs typeface="Calibri"/>
                <a:sym typeface="Calibri"/>
              </a:rPr>
              <a:t>Robotics</a:t>
            </a:r>
            <a:endParaRPr b="0" i="0" sz="1400" u="none" cap="none" strike="noStrike">
              <a:solidFill>
                <a:srgbClr val="000000"/>
              </a:solidFill>
              <a:latin typeface="Arial"/>
              <a:ea typeface="Arial"/>
              <a:cs typeface="Arial"/>
              <a:sym typeface="Arial"/>
            </a:endParaRPr>
          </a:p>
        </p:txBody>
      </p:sp>
      <p:sp>
        <p:nvSpPr>
          <p:cNvPr id="66" name="Google Shape;66;p2"/>
          <p:cNvSpPr/>
          <p:nvPr/>
        </p:nvSpPr>
        <p:spPr>
          <a:xfrm>
            <a:off x="3593592" y="2691876"/>
            <a:ext cx="5062800" cy="1869900"/>
          </a:xfrm>
          <a:prstGeom prst="roundRect">
            <a:avLst>
              <a:gd fmla="val 16667" name="adj"/>
            </a:avLst>
          </a:prstGeom>
          <a:noFill/>
          <a:ln cap="flat" cmpd="sng" w="57150">
            <a:solidFill>
              <a:srgbClr val="575757"/>
            </a:solidFill>
            <a:prstDash val="dash"/>
            <a:round/>
            <a:headEnd len="sm" w="sm" type="none"/>
            <a:tailEnd len="sm" w="sm" type="none"/>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1" i="0" lang="en" sz="2400" u="none" cap="none" strike="noStrike">
                <a:solidFill>
                  <a:schemeClr val="dk2"/>
                </a:solidFill>
                <a:latin typeface="Calibri"/>
                <a:ea typeface="Calibri"/>
                <a:cs typeface="Calibri"/>
                <a:sym typeface="Calibri"/>
              </a:rPr>
              <a:t>PROBLEM STATEMENT:</a:t>
            </a:r>
            <a:endParaRPr b="0" i="0" sz="1400" u="none" cap="none" strike="noStrike">
              <a:solidFill>
                <a:srgbClr val="000000"/>
              </a:solidFill>
              <a:latin typeface="Arial"/>
              <a:ea typeface="Arial"/>
              <a:cs typeface="Arial"/>
              <a:sym typeface="Arial"/>
            </a:endParaRPr>
          </a:p>
          <a:p>
            <a:pPr indent="0" lvl="0" marL="0" marR="0" rtl="0" algn="ctr">
              <a:lnSpc>
                <a:spcPct val="115000"/>
              </a:lnSpc>
              <a:spcBef>
                <a:spcPts val="1200"/>
              </a:spcBef>
              <a:spcAft>
                <a:spcPts val="1200"/>
              </a:spcAft>
              <a:buClr>
                <a:schemeClr val="dk1"/>
              </a:buClr>
              <a:buSzPts val="1100"/>
              <a:buFont typeface="Arial"/>
              <a:buNone/>
            </a:pPr>
            <a:r>
              <a:rPr b="0" i="0" lang="en" sz="1800" u="none" cap="none" strike="noStrike">
                <a:solidFill>
                  <a:schemeClr val="dk2"/>
                </a:solidFill>
                <a:latin typeface="Calibri"/>
                <a:ea typeface="Calibri"/>
                <a:cs typeface="Calibri"/>
                <a:sym typeface="Calibri"/>
              </a:rPr>
              <a:t>We aim to optimize the lower limb muscle activations during cycling by using external applied forces and kinematics from literature.</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0" name="Shape 70"/>
        <p:cNvGrpSpPr/>
        <p:nvPr/>
      </p:nvGrpSpPr>
      <p:grpSpPr>
        <a:xfrm>
          <a:off x="0" y="0"/>
          <a:ext cx="0" cy="0"/>
          <a:chOff x="0" y="0"/>
          <a:chExt cx="0" cy="0"/>
        </a:xfrm>
      </p:grpSpPr>
      <p:sp>
        <p:nvSpPr>
          <p:cNvPr id="71" name="Google Shape;71;p3"/>
          <p:cNvSpPr txBox="1"/>
          <p:nvPr>
            <p:ph type="title"/>
          </p:nvPr>
        </p:nvSpPr>
        <p:spPr>
          <a:xfrm>
            <a:off x="311700" y="445025"/>
            <a:ext cx="8520600" cy="7899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latin typeface="Calibri"/>
                <a:ea typeface="Calibri"/>
                <a:cs typeface="Calibri"/>
                <a:sym typeface="Calibri"/>
              </a:rPr>
              <a:t>PROBLEM STATEMENT </a:t>
            </a:r>
            <a:endParaRPr b="1">
              <a:latin typeface="Calibri"/>
              <a:ea typeface="Calibri"/>
              <a:cs typeface="Calibri"/>
              <a:sym typeface="Calibri"/>
            </a:endParaRPr>
          </a:p>
        </p:txBody>
      </p:sp>
      <p:sp>
        <p:nvSpPr>
          <p:cNvPr id="72" name="Google Shape;72;p3"/>
          <p:cNvSpPr txBox="1"/>
          <p:nvPr>
            <p:ph idx="1" type="body"/>
          </p:nvPr>
        </p:nvSpPr>
        <p:spPr>
          <a:xfrm>
            <a:off x="4496600" y="1234925"/>
            <a:ext cx="4260300" cy="15585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Clr>
                <a:schemeClr val="dk1"/>
              </a:buClr>
              <a:buSzPts val="1100"/>
              <a:buFont typeface="Arial"/>
              <a:buNone/>
            </a:pPr>
            <a:r>
              <a:rPr b="1" lang="en" sz="1600"/>
              <a:t>Problem Statement:</a:t>
            </a:r>
            <a:endParaRPr b="1" sz="1600"/>
          </a:p>
          <a:p>
            <a:pPr indent="0" lvl="0" marL="0" rtl="0" algn="l">
              <a:lnSpc>
                <a:spcPct val="115000"/>
              </a:lnSpc>
              <a:spcBef>
                <a:spcPts val="1200"/>
              </a:spcBef>
              <a:spcAft>
                <a:spcPts val="1200"/>
              </a:spcAft>
              <a:buClr>
                <a:schemeClr val="dk1"/>
              </a:buClr>
              <a:buSzPts val="1100"/>
              <a:buFont typeface="Arial"/>
              <a:buNone/>
            </a:pPr>
            <a:r>
              <a:rPr lang="en" sz="1600"/>
              <a:t>We aim to optimize the lower limb muscle activations during cycling by using external applied forces and kinematics from literature.</a:t>
            </a:r>
            <a:endParaRPr sz="1600"/>
          </a:p>
        </p:txBody>
      </p:sp>
      <p:pic>
        <p:nvPicPr>
          <p:cNvPr id="73" name="Google Shape;73;p3"/>
          <p:cNvPicPr preferRelativeResize="0"/>
          <p:nvPr/>
        </p:nvPicPr>
        <p:blipFill rotWithShape="1">
          <a:blip r:embed="rId3">
            <a:alphaModFix/>
          </a:blip>
          <a:srcRect b="13849" l="31043" r="0" t="4876"/>
          <a:stretch/>
        </p:blipFill>
        <p:spPr>
          <a:xfrm>
            <a:off x="311700" y="1530000"/>
            <a:ext cx="3519049" cy="29507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2"/>
                                        </p:tgtEl>
                                        <p:attrNameLst>
                                          <p:attrName>style.visibility</p:attrName>
                                        </p:attrNameLst>
                                      </p:cBhvr>
                                      <p:to>
                                        <p:strVal val="visible"/>
                                      </p:to>
                                    </p:set>
                                    <p:animEffect filter="fade" transition="in">
                                      <p:cBhvr>
                                        <p:cTn dur="1000"/>
                                        <p:tgtEl>
                                          <p:spTgt spid="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4"/>
          <p:cNvSpPr txBox="1"/>
          <p:nvPr>
            <p:ph type="title"/>
          </p:nvPr>
        </p:nvSpPr>
        <p:spPr>
          <a:xfrm>
            <a:off x="108944" y="81021"/>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
                <a:latin typeface="Calibri"/>
                <a:ea typeface="Calibri"/>
                <a:cs typeface="Calibri"/>
                <a:sym typeface="Calibri"/>
              </a:rPr>
              <a:t>MODELLING</a:t>
            </a:r>
            <a:endParaRPr b="1">
              <a:latin typeface="Calibri"/>
              <a:ea typeface="Calibri"/>
              <a:cs typeface="Calibri"/>
              <a:sym typeface="Calibri"/>
            </a:endParaRPr>
          </a:p>
        </p:txBody>
      </p:sp>
      <p:sp>
        <p:nvSpPr>
          <p:cNvPr id="79" name="Google Shape;79;p4"/>
          <p:cNvSpPr txBox="1"/>
          <p:nvPr>
            <p:ph idx="1" type="body"/>
          </p:nvPr>
        </p:nvSpPr>
        <p:spPr>
          <a:xfrm>
            <a:off x="108944" y="811211"/>
            <a:ext cx="4952109" cy="1231974"/>
          </a:xfrm>
          <a:prstGeom prst="rect">
            <a:avLst/>
          </a:prstGeom>
          <a:noFill/>
          <a:ln>
            <a:noFill/>
          </a:ln>
        </p:spPr>
        <p:txBody>
          <a:bodyPr anchorCtr="0" anchor="t" bIns="91425" lIns="91425" spcFirstLastPara="1" rIns="91425" wrap="square" tIns="91425">
            <a:normAutofit lnSpcReduction="10000"/>
          </a:bodyPr>
          <a:lstStyle/>
          <a:p>
            <a:pPr indent="-342900" lvl="0" marL="457200" rtl="0" algn="just">
              <a:lnSpc>
                <a:spcPct val="115000"/>
              </a:lnSpc>
              <a:spcBef>
                <a:spcPts val="0"/>
              </a:spcBef>
              <a:spcAft>
                <a:spcPts val="0"/>
              </a:spcAft>
              <a:buSzPts val="1800"/>
              <a:buChar char="●"/>
            </a:pPr>
            <a:r>
              <a:rPr lang="en" sz="1600">
                <a:latin typeface="Calibri"/>
                <a:ea typeface="Calibri"/>
                <a:cs typeface="Calibri"/>
                <a:sym typeface="Calibri"/>
              </a:rPr>
              <a:t>Minimize the metabolic cost of cycling, using the sum of squared activations as a proxy</a:t>
            </a:r>
            <a:endParaRPr sz="1600">
              <a:latin typeface="Calibri"/>
              <a:ea typeface="Calibri"/>
              <a:cs typeface="Calibri"/>
              <a:sym typeface="Calibri"/>
            </a:endParaRPr>
          </a:p>
          <a:p>
            <a:pPr indent="-342900" lvl="0" marL="457200" rtl="0" algn="just">
              <a:lnSpc>
                <a:spcPct val="115000"/>
              </a:lnSpc>
              <a:spcBef>
                <a:spcPts val="0"/>
              </a:spcBef>
              <a:spcAft>
                <a:spcPts val="0"/>
              </a:spcAft>
              <a:buSzPts val="1800"/>
              <a:buChar char="●"/>
            </a:pPr>
            <a:r>
              <a:rPr lang="en" sz="1600">
                <a:latin typeface="Calibri"/>
                <a:ea typeface="Calibri"/>
                <a:cs typeface="Calibri"/>
                <a:sym typeface="Calibri"/>
              </a:rPr>
              <a:t>Constrained by the moment required at each joint to produce the external force on the pedal </a:t>
            </a:r>
            <a:endParaRPr sz="1600">
              <a:latin typeface="Calibri"/>
              <a:ea typeface="Calibri"/>
              <a:cs typeface="Calibri"/>
              <a:sym typeface="Calibri"/>
            </a:endParaRPr>
          </a:p>
        </p:txBody>
      </p:sp>
      <p:sp>
        <p:nvSpPr>
          <p:cNvPr id="80" name="Google Shape;80;p4"/>
          <p:cNvSpPr txBox="1"/>
          <p:nvPr/>
        </p:nvSpPr>
        <p:spPr>
          <a:xfrm>
            <a:off x="108944" y="2311009"/>
            <a:ext cx="7256497" cy="2751470"/>
          </a:xfrm>
          <a:prstGeom prst="rect">
            <a:avLst/>
          </a:prstGeom>
          <a:blipFill rotWithShape="1">
            <a:blip r:embed="rId3">
              <a:alphaModFix/>
            </a:blip>
            <a:stretch>
              <a:fillRect b="0" l="0" r="0" t="-18347"/>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pic>
        <p:nvPicPr>
          <p:cNvPr id="81" name="Google Shape;81;p4"/>
          <p:cNvPicPr preferRelativeResize="0"/>
          <p:nvPr/>
        </p:nvPicPr>
        <p:blipFill rotWithShape="1">
          <a:blip r:embed="rId4">
            <a:alphaModFix/>
          </a:blip>
          <a:srcRect b="0" l="0" r="0" t="0"/>
          <a:stretch/>
        </p:blipFill>
        <p:spPr>
          <a:xfrm>
            <a:off x="6155714" y="1069043"/>
            <a:ext cx="2879342" cy="2392805"/>
          </a:xfrm>
          <a:prstGeom prst="rect">
            <a:avLst/>
          </a:prstGeom>
          <a:noFill/>
          <a:ln>
            <a:noFill/>
          </a:ln>
        </p:spPr>
      </p:pic>
      <p:sp>
        <p:nvSpPr>
          <p:cNvPr id="82" name="Google Shape;82;p4"/>
          <p:cNvSpPr txBox="1"/>
          <p:nvPr/>
        </p:nvSpPr>
        <p:spPr>
          <a:xfrm>
            <a:off x="187901" y="2071729"/>
            <a:ext cx="2944167"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rgbClr val="000000"/>
                </a:solidFill>
                <a:latin typeface="Calibri"/>
                <a:ea typeface="Calibri"/>
                <a:cs typeface="Calibri"/>
                <a:sym typeface="Calibri"/>
              </a:rPr>
              <a:t>OBJECTIVE FUNCTION:</a:t>
            </a:r>
            <a:endParaRPr b="0" i="0" sz="1400" u="none" cap="none" strike="noStrike">
              <a:solidFill>
                <a:srgbClr val="000000"/>
              </a:solidFill>
              <a:latin typeface="Arial"/>
              <a:ea typeface="Arial"/>
              <a:cs typeface="Arial"/>
              <a:sym typeface="Arial"/>
            </a:endParaRPr>
          </a:p>
        </p:txBody>
      </p:sp>
      <p:sp>
        <p:nvSpPr>
          <p:cNvPr id="83" name="Google Shape;83;p4"/>
          <p:cNvSpPr txBox="1"/>
          <p:nvPr/>
        </p:nvSpPr>
        <p:spPr>
          <a:xfrm>
            <a:off x="6185858" y="910091"/>
            <a:ext cx="2797367" cy="246221"/>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Calibri"/>
                <a:ea typeface="Calibri"/>
                <a:cs typeface="Calibri"/>
                <a:sym typeface="Calibri"/>
              </a:rPr>
              <a:t>Table 1: Model Parameters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5"/>
          <p:cNvSpPr txBox="1"/>
          <p:nvPr>
            <p:ph type="title"/>
          </p:nvPr>
        </p:nvSpPr>
        <p:spPr>
          <a:xfrm>
            <a:off x="311700" y="182787"/>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
                <a:latin typeface="Calibri"/>
                <a:ea typeface="Calibri"/>
                <a:cs typeface="Calibri"/>
                <a:sym typeface="Calibri"/>
              </a:rPr>
              <a:t>CLASSIFICATION OF OBJECTIVE FUNCTION </a:t>
            </a:r>
            <a:endParaRPr/>
          </a:p>
        </p:txBody>
      </p:sp>
      <p:graphicFrame>
        <p:nvGraphicFramePr>
          <p:cNvPr id="89" name="Google Shape;89;p5"/>
          <p:cNvGraphicFramePr/>
          <p:nvPr/>
        </p:nvGraphicFramePr>
        <p:xfrm>
          <a:off x="952500" y="3507350"/>
          <a:ext cx="3000000" cy="3000000"/>
        </p:xfrm>
        <a:graphic>
          <a:graphicData uri="http://schemas.openxmlformats.org/drawingml/2006/table">
            <a:tbl>
              <a:tblPr>
                <a:noFill/>
                <a:tableStyleId>{19010193-AB3A-4995-92AB-443479ED9895}</a:tableStyleId>
              </a:tblPr>
              <a:tblGrid>
                <a:gridCol w="1231350"/>
                <a:gridCol w="1410400"/>
                <a:gridCol w="2787500"/>
                <a:gridCol w="1809750"/>
              </a:tblGrid>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Algorithm</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Time</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Minimizer</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Exitflag</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SQP</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0.008 seconds</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[0.18; 0.32; 0.1; 0.1; 0.63; 0.1]</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1</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Interior point</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0.021 seconds</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[0.18; 0.32; 0.1; 0.1; 0.63; 0.1]</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1</a:t>
                      </a:r>
                      <a:endParaRPr sz="1400" u="none" cap="none" strike="noStrike"/>
                    </a:p>
                  </a:txBody>
                  <a:tcPr marT="91425" marB="91425" marR="91425" marL="91425"/>
                </a:tc>
              </a:tr>
            </a:tbl>
          </a:graphicData>
        </a:graphic>
      </p:graphicFrame>
      <p:graphicFrame>
        <p:nvGraphicFramePr>
          <p:cNvPr id="90" name="Google Shape;90;p5"/>
          <p:cNvGraphicFramePr/>
          <p:nvPr/>
        </p:nvGraphicFramePr>
        <p:xfrm>
          <a:off x="952500" y="1169750"/>
          <a:ext cx="3000000" cy="3000000"/>
        </p:xfrm>
        <a:graphic>
          <a:graphicData uri="http://schemas.openxmlformats.org/drawingml/2006/table">
            <a:tbl>
              <a:tblPr>
                <a:noFill/>
                <a:tableStyleId>{19010193-AB3A-4995-92AB-443479ED9895}</a:tableStyleId>
              </a:tblPr>
              <a:tblGrid>
                <a:gridCol w="3619500"/>
                <a:gridCol w="3619500"/>
              </a:tblGrid>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Problem</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Convex objective, linear constraints, making it a convex problem</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Solution</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Global minimum</a:t>
                      </a:r>
                      <a:endParaRPr sz="1400" u="none" cap="none" strike="noStrike"/>
                    </a:p>
                  </a:txBody>
                  <a:tcPr marT="91425" marB="91425" marR="91425" marL="91425"/>
                </a:tc>
              </a:tr>
              <a:tr h="381000">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Algorithm choice</a:t>
                      </a:r>
                      <a:endParaRPr sz="1400" u="none" cap="none" strike="noStrike"/>
                    </a:p>
                  </a:txBody>
                  <a:tcPr marT="91425" marB="91425" marR="91425" marL="91425"/>
                </a:tc>
                <a:tc>
                  <a:txBody>
                    <a:bodyPr/>
                    <a:lstStyle/>
                    <a:p>
                      <a:pPr indent="0" lvl="0" marL="0" marR="0" rtl="0" algn="l">
                        <a:lnSpc>
                          <a:spcPct val="100000"/>
                        </a:lnSpc>
                        <a:spcBef>
                          <a:spcPts val="0"/>
                        </a:spcBef>
                        <a:spcAft>
                          <a:spcPts val="0"/>
                        </a:spcAft>
                        <a:buClr>
                          <a:srgbClr val="000000"/>
                        </a:buClr>
                        <a:buSzPts val="1400"/>
                        <a:buFont typeface="Arial"/>
                        <a:buNone/>
                      </a:pPr>
                      <a:r>
                        <a:rPr lang="en" sz="1400" u="none" cap="none" strike="noStrike"/>
                        <a:t>SQP (deals better with lot of constraints)</a:t>
                      </a:r>
                      <a:endParaRPr sz="1400" u="none" cap="none" strike="noStrike"/>
                    </a:p>
                  </a:txBody>
                  <a:tcPr marT="91425" marB="91425" marR="91425" marL="91425"/>
                </a:tc>
              </a:tr>
            </a:tbl>
          </a:graphicData>
        </a:graphic>
      </p:graphicFrame>
      <p:sp>
        <p:nvSpPr>
          <p:cNvPr id="91" name="Google Shape;91;p5"/>
          <p:cNvSpPr txBox="1"/>
          <p:nvPr/>
        </p:nvSpPr>
        <p:spPr>
          <a:xfrm>
            <a:off x="606000" y="3045650"/>
            <a:ext cx="7932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000000"/>
                </a:solidFill>
                <a:latin typeface="Arial"/>
                <a:ea typeface="Arial"/>
                <a:cs typeface="Arial"/>
                <a:sym typeface="Arial"/>
              </a:rPr>
              <a:t>Algorithm comparison:</a:t>
            </a:r>
            <a:endParaRPr b="1" i="0" sz="1800" u="none" cap="none" strike="noStrike">
              <a:solidFill>
                <a:srgbClr val="000000"/>
              </a:solidFill>
              <a:latin typeface="Arial"/>
              <a:ea typeface="Arial"/>
              <a:cs typeface="Arial"/>
              <a:sym typeface="Arial"/>
            </a:endParaRPr>
          </a:p>
        </p:txBody>
      </p:sp>
      <p:sp>
        <p:nvSpPr>
          <p:cNvPr id="92" name="Google Shape;92;p5"/>
          <p:cNvSpPr/>
          <p:nvPr/>
        </p:nvSpPr>
        <p:spPr>
          <a:xfrm>
            <a:off x="846900" y="3815313"/>
            <a:ext cx="7450200" cy="572700"/>
          </a:xfrm>
          <a:prstGeom prst="rect">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6"/>
          <p:cNvSpPr txBox="1"/>
          <p:nvPr/>
        </p:nvSpPr>
        <p:spPr>
          <a:xfrm>
            <a:off x="3781910" y="1879375"/>
            <a:ext cx="1282942" cy="307777"/>
          </a:xfrm>
          <a:prstGeom prst="rect">
            <a:avLst/>
          </a:prstGeom>
          <a:blipFill rotWithShape="1">
            <a:blip r:embed="rId3">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 sz="1400" u="none" cap="none" strike="noStrike">
                <a:latin typeface="Arial"/>
                <a:ea typeface="Arial"/>
                <a:cs typeface="Arial"/>
                <a:sym typeface="Arial"/>
              </a:rPr>
              <a:t> </a:t>
            </a:r>
            <a:endParaRPr/>
          </a:p>
        </p:txBody>
      </p:sp>
      <p:sp>
        <p:nvSpPr>
          <p:cNvPr id="98" name="Google Shape;98;p6"/>
          <p:cNvSpPr txBox="1"/>
          <p:nvPr/>
        </p:nvSpPr>
        <p:spPr>
          <a:xfrm>
            <a:off x="3382932" y="2351356"/>
            <a:ext cx="1282942" cy="307777"/>
          </a:xfrm>
          <a:prstGeom prst="rect">
            <a:avLst/>
          </a:prstGeom>
          <a:blipFill rotWithShape="1">
            <a:blip r:embed="rId4">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 sz="1400" u="none" cap="none" strike="noStrike">
                <a:latin typeface="Arial"/>
                <a:ea typeface="Arial"/>
                <a:cs typeface="Arial"/>
                <a:sym typeface="Arial"/>
              </a:rPr>
              <a:t> </a:t>
            </a:r>
            <a:endParaRPr/>
          </a:p>
        </p:txBody>
      </p:sp>
      <p:sp>
        <p:nvSpPr>
          <p:cNvPr id="99" name="Google Shape;99;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111"/>
              <a:buNone/>
            </a:pPr>
            <a:r>
              <a:rPr b="1" lang="en"/>
              <a:t>Data Flow for getting torques at knee joints</a:t>
            </a:r>
            <a:endParaRPr b="1"/>
          </a:p>
        </p:txBody>
      </p:sp>
      <p:cxnSp>
        <p:nvCxnSpPr>
          <p:cNvPr id="100" name="Google Shape;100;p6"/>
          <p:cNvCxnSpPr/>
          <p:nvPr/>
        </p:nvCxnSpPr>
        <p:spPr>
          <a:xfrm>
            <a:off x="476322" y="3627540"/>
            <a:ext cx="1310756" cy="0"/>
          </a:xfrm>
          <a:prstGeom prst="straightConnector1">
            <a:avLst/>
          </a:prstGeom>
          <a:noFill/>
          <a:ln cap="flat" cmpd="sng" w="38100">
            <a:solidFill>
              <a:schemeClr val="dk1"/>
            </a:solidFill>
            <a:prstDash val="solid"/>
            <a:round/>
            <a:headEnd len="sm" w="sm" type="none"/>
            <a:tailEnd len="med" w="med" type="triangle"/>
          </a:ln>
        </p:spPr>
      </p:cxnSp>
      <p:sp>
        <p:nvSpPr>
          <p:cNvPr id="101" name="Google Shape;101;p6"/>
          <p:cNvSpPr txBox="1"/>
          <p:nvPr/>
        </p:nvSpPr>
        <p:spPr>
          <a:xfrm>
            <a:off x="1832277" y="2628741"/>
            <a:ext cx="1536748" cy="1997598"/>
          </a:xfrm>
          <a:prstGeom prst="rect">
            <a:avLst/>
          </a:prstGeom>
          <a:blipFill rotWithShape="1">
            <a:blip r:embed="rId5">
              <a:alphaModFix/>
            </a:blip>
            <a:stretch>
              <a:fillRect b="-39088" l="-18109" r="-27164" t="-13935"/>
            </a:stretch>
          </a:blip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 sz="1400" u="none" cap="none" strike="noStrike">
                <a:latin typeface="Arial"/>
                <a:ea typeface="Arial"/>
                <a:cs typeface="Arial"/>
                <a:sym typeface="Arial"/>
              </a:rPr>
              <a:t> </a:t>
            </a:r>
            <a:endParaRPr/>
          </a:p>
        </p:txBody>
      </p:sp>
      <p:cxnSp>
        <p:nvCxnSpPr>
          <p:cNvPr id="102" name="Google Shape;102;p6"/>
          <p:cNvCxnSpPr/>
          <p:nvPr/>
        </p:nvCxnSpPr>
        <p:spPr>
          <a:xfrm>
            <a:off x="3369025" y="3627540"/>
            <a:ext cx="1486334" cy="0"/>
          </a:xfrm>
          <a:prstGeom prst="straightConnector1">
            <a:avLst/>
          </a:prstGeom>
          <a:noFill/>
          <a:ln cap="flat" cmpd="sng" w="38100">
            <a:solidFill>
              <a:schemeClr val="dk1"/>
            </a:solidFill>
            <a:prstDash val="solid"/>
            <a:round/>
            <a:headEnd len="sm" w="sm" type="none"/>
            <a:tailEnd len="med" w="med" type="triangle"/>
          </a:ln>
        </p:spPr>
      </p:cxnSp>
      <p:sp>
        <p:nvSpPr>
          <p:cNvPr id="103" name="Google Shape;103;p6"/>
          <p:cNvSpPr txBox="1"/>
          <p:nvPr/>
        </p:nvSpPr>
        <p:spPr>
          <a:xfrm>
            <a:off x="476322" y="2651855"/>
            <a:ext cx="1282942" cy="95410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 sz="1400" u="none" cap="none" strike="noStrike">
                <a:solidFill>
                  <a:srgbClr val="000000"/>
                </a:solidFill>
                <a:latin typeface="Arial"/>
                <a:ea typeface="Arial"/>
                <a:cs typeface="Arial"/>
                <a:sym typeface="Arial"/>
              </a:rPr>
              <a:t>Pedal forces </a:t>
            </a:r>
            <a:r>
              <a:rPr b="0" i="0" lang="en" sz="1400" u="none" cap="none" strike="noStrike">
                <a:solidFill>
                  <a:srgbClr val="000000"/>
                </a:solidFill>
                <a:latin typeface="Arial"/>
                <a:ea typeface="Arial"/>
                <a:cs typeface="Arial"/>
                <a:sym typeface="Arial"/>
              </a:rPr>
              <a:t>in the </a:t>
            </a:r>
            <a:r>
              <a:rPr b="0" i="1" lang="en" sz="1400" u="none" cap="none" strike="noStrike">
                <a:solidFill>
                  <a:srgbClr val="000000"/>
                </a:solidFill>
                <a:latin typeface="Arial"/>
                <a:ea typeface="Arial"/>
                <a:cs typeface="Arial"/>
                <a:sym typeface="Arial"/>
              </a:rPr>
              <a:t>x-</a:t>
            </a:r>
            <a:r>
              <a:rPr b="0" i="0" lang="en" sz="1400" u="none" cap="none" strike="noStrike">
                <a:solidFill>
                  <a:srgbClr val="000000"/>
                </a:solidFill>
                <a:latin typeface="Arial"/>
                <a:ea typeface="Arial"/>
                <a:cs typeface="Arial"/>
                <a:sym typeface="Arial"/>
              </a:rPr>
              <a:t> and </a:t>
            </a:r>
            <a:r>
              <a:rPr b="0" i="1" lang="en" sz="1400" u="none" cap="none" strike="noStrike">
                <a:solidFill>
                  <a:srgbClr val="000000"/>
                </a:solidFill>
                <a:latin typeface="Arial"/>
                <a:ea typeface="Arial"/>
                <a:cs typeface="Arial"/>
                <a:sym typeface="Arial"/>
              </a:rPr>
              <a:t>y- </a:t>
            </a:r>
            <a:r>
              <a:rPr b="0" i="0" lang="en" sz="1400" u="none" cap="none" strike="noStrike">
                <a:solidFill>
                  <a:srgbClr val="000000"/>
                </a:solidFill>
                <a:latin typeface="Arial"/>
                <a:ea typeface="Arial"/>
                <a:cs typeface="Arial"/>
                <a:sym typeface="Arial"/>
              </a:rPr>
              <a:t>direction</a:t>
            </a:r>
            <a:endParaRPr/>
          </a:p>
          <a:p>
            <a:pPr indent="0" lvl="0" marL="0" marR="0" rtl="0" algn="ctr">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(Kautz et al.)</a:t>
            </a:r>
            <a:endParaRPr/>
          </a:p>
        </p:txBody>
      </p:sp>
      <p:sp>
        <p:nvSpPr>
          <p:cNvPr id="104" name="Google Shape;104;p6"/>
          <p:cNvSpPr txBox="1"/>
          <p:nvPr/>
        </p:nvSpPr>
        <p:spPr>
          <a:xfrm>
            <a:off x="-26077" y="4958834"/>
            <a:ext cx="6607670" cy="18466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600" u="none" cap="none" strike="noStrike">
                <a:solidFill>
                  <a:srgbClr val="000000"/>
                </a:solidFill>
                <a:latin typeface="Arial"/>
                <a:ea typeface="Arial"/>
                <a:cs typeface="Arial"/>
                <a:sym typeface="Arial"/>
              </a:rPr>
              <a:t>[1] “CYCLING DATA,” </a:t>
            </a:r>
            <a:r>
              <a:rPr b="0" i="1" lang="en" sz="600" u="none" cap="none" strike="noStrike">
                <a:solidFill>
                  <a:srgbClr val="000000"/>
                </a:solidFill>
                <a:latin typeface="Arial"/>
                <a:ea typeface="Arial"/>
                <a:cs typeface="Arial"/>
                <a:sym typeface="Arial"/>
              </a:rPr>
              <a:t>International Society of Biomechanics</a:t>
            </a:r>
            <a:r>
              <a:rPr b="0" i="0" lang="en" sz="600" u="none" cap="none" strike="noStrike">
                <a:solidFill>
                  <a:srgbClr val="000000"/>
                </a:solidFill>
                <a:latin typeface="Arial"/>
                <a:ea typeface="Arial"/>
                <a:cs typeface="Arial"/>
                <a:sym typeface="Arial"/>
              </a:rPr>
              <a:t>. </a:t>
            </a:r>
            <a:r>
              <a:rPr b="0" i="0" lang="en" sz="600" u="sng" cap="none" strike="noStrike">
                <a:solidFill>
                  <a:srgbClr val="000000"/>
                </a:solidFill>
                <a:latin typeface="Arial"/>
                <a:ea typeface="Arial"/>
                <a:cs typeface="Arial"/>
                <a:sym typeface="Arial"/>
                <a:hlinkClick r:id="rId6">
                  <a:extLst>
                    <a:ext uri="{A12FA001-AC4F-418D-AE19-62706E023703}">
                      <ahyp:hlinkClr val="tx"/>
                    </a:ext>
                  </a:extLst>
                </a:hlinkClick>
              </a:rPr>
              <a:t>https://isbweb.org/resources/data-resources/140-movement-data/510-cycling-data</a:t>
            </a:r>
            <a:r>
              <a:rPr b="0" i="0" lang="en" sz="600" u="none" cap="none" strike="noStrike">
                <a:solidFill>
                  <a:srgbClr val="000000"/>
                </a:solidFill>
                <a:latin typeface="Arial"/>
                <a:ea typeface="Arial"/>
                <a:cs typeface="Arial"/>
                <a:sym typeface="Arial"/>
              </a:rPr>
              <a:t> </a:t>
            </a:r>
            <a:endParaRPr/>
          </a:p>
        </p:txBody>
      </p:sp>
      <p:sp>
        <p:nvSpPr>
          <p:cNvPr id="105" name="Google Shape;105;p6"/>
          <p:cNvSpPr txBox="1"/>
          <p:nvPr/>
        </p:nvSpPr>
        <p:spPr>
          <a:xfrm>
            <a:off x="3233351" y="2808517"/>
            <a:ext cx="1661913" cy="73866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 sz="1400" u="none" cap="none" strike="noStrike">
                <a:solidFill>
                  <a:srgbClr val="000000"/>
                </a:solidFill>
                <a:latin typeface="Arial"/>
                <a:ea typeface="Arial"/>
                <a:cs typeface="Arial"/>
                <a:sym typeface="Arial"/>
              </a:rPr>
              <a:t>Knee Torque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1" i="0" lang="en" sz="1400" u="none" cap="none" strike="noStrike">
                <a:solidFill>
                  <a:srgbClr val="000000"/>
                </a:solidFill>
                <a:latin typeface="Arial"/>
                <a:ea typeface="Arial"/>
                <a:cs typeface="Arial"/>
                <a:sym typeface="Arial"/>
              </a:rPr>
              <a:t>Hip Torque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1" i="0" lang="en" sz="1400" u="none" cap="none" strike="noStrike">
                <a:solidFill>
                  <a:srgbClr val="000000"/>
                </a:solidFill>
                <a:latin typeface="Arial"/>
                <a:ea typeface="Arial"/>
                <a:cs typeface="Arial"/>
                <a:sym typeface="Arial"/>
              </a:rPr>
              <a:t>Ankle Torque</a:t>
            </a:r>
            <a:endParaRPr/>
          </a:p>
        </p:txBody>
      </p:sp>
      <p:grpSp>
        <p:nvGrpSpPr>
          <p:cNvPr id="106" name="Google Shape;106;p6"/>
          <p:cNvGrpSpPr/>
          <p:nvPr/>
        </p:nvGrpSpPr>
        <p:grpSpPr>
          <a:xfrm>
            <a:off x="4855359" y="2628741"/>
            <a:ext cx="2161814" cy="2031325"/>
            <a:chOff x="4855359" y="2628741"/>
            <a:chExt cx="2161814" cy="2031325"/>
          </a:xfrm>
        </p:grpSpPr>
        <p:sp>
          <p:nvSpPr>
            <p:cNvPr id="107" name="Google Shape;107;p6"/>
            <p:cNvSpPr txBox="1"/>
            <p:nvPr/>
          </p:nvSpPr>
          <p:spPr>
            <a:xfrm>
              <a:off x="4855359" y="2628741"/>
              <a:ext cx="2161814" cy="2031325"/>
            </a:xfrm>
            <a:prstGeom prst="rect">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Optimization</a:t>
              </a:r>
              <a:br>
                <a:rPr b="0" i="0" lang="en" sz="1400" u="none" cap="none" strike="noStrike">
                  <a:solidFill>
                    <a:srgbClr val="000000"/>
                  </a:solidFill>
                  <a:latin typeface="Arial"/>
                  <a:ea typeface="Arial"/>
                  <a:cs typeface="Arial"/>
                  <a:sym typeface="Arial"/>
                </a:rPr>
              </a:br>
              <a:br>
                <a:rPr b="0" i="0" lang="en" sz="1400" u="none" cap="none" strike="noStrike">
                  <a:solidFill>
                    <a:srgbClr val="000000"/>
                  </a:solidFill>
                  <a:latin typeface="Arial"/>
                  <a:ea typeface="Arial"/>
                  <a:cs typeface="Arial"/>
                  <a:sym typeface="Arial"/>
                </a:rPr>
              </a:br>
              <a:br>
                <a:rPr b="0" i="0" lang="en" sz="1400" u="none" cap="none" strike="noStrike">
                  <a:solidFill>
                    <a:srgbClr val="000000"/>
                  </a:solidFill>
                  <a:latin typeface="Arial"/>
                  <a:ea typeface="Arial"/>
                  <a:cs typeface="Arial"/>
                  <a:sym typeface="Arial"/>
                </a:rPr>
              </a:br>
              <a:br>
                <a:rPr b="0" i="0" lang="en" sz="1400" u="none" cap="none" strike="noStrike">
                  <a:solidFill>
                    <a:srgbClr val="000000"/>
                  </a:solidFill>
                  <a:latin typeface="Arial"/>
                  <a:ea typeface="Arial"/>
                  <a:cs typeface="Arial"/>
                  <a:sym typeface="Arial"/>
                </a:rPr>
              </a:br>
              <a:br>
                <a:rPr b="0" i="0" lang="en" sz="1400" u="none" cap="none" strike="noStrike">
                  <a:solidFill>
                    <a:srgbClr val="000000"/>
                  </a:solidFill>
                  <a:latin typeface="Arial"/>
                  <a:ea typeface="Arial"/>
                  <a:cs typeface="Arial"/>
                  <a:sym typeface="Arial"/>
                </a:rPr>
              </a:br>
              <a:br>
                <a:rPr b="0" i="0" lang="en" sz="1400" u="none" cap="none" strike="noStrike">
                  <a:solidFill>
                    <a:srgbClr val="000000"/>
                  </a:solidFill>
                  <a:latin typeface="Arial"/>
                  <a:ea typeface="Arial"/>
                  <a:cs typeface="Arial"/>
                  <a:sym typeface="Arial"/>
                </a:rPr>
              </a:br>
              <a:br>
                <a:rPr b="0" i="0" lang="en"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08" name="Google Shape;108;p6"/>
            <p:cNvPicPr preferRelativeResize="0"/>
            <p:nvPr/>
          </p:nvPicPr>
          <p:blipFill rotWithShape="1">
            <a:blip r:embed="rId7">
              <a:alphaModFix/>
            </a:blip>
            <a:srcRect b="0" l="0" r="0" t="0"/>
            <a:stretch/>
          </p:blipFill>
          <p:spPr>
            <a:xfrm>
              <a:off x="4895264" y="3220558"/>
              <a:ext cx="2051635" cy="813964"/>
            </a:xfrm>
            <a:prstGeom prst="rect">
              <a:avLst/>
            </a:prstGeom>
            <a:noFill/>
            <a:ln>
              <a:noFill/>
            </a:ln>
          </p:spPr>
        </p:pic>
      </p:grpSp>
      <p:cxnSp>
        <p:nvCxnSpPr>
          <p:cNvPr id="109" name="Google Shape;109;p6"/>
          <p:cNvCxnSpPr/>
          <p:nvPr/>
        </p:nvCxnSpPr>
        <p:spPr>
          <a:xfrm>
            <a:off x="7017173" y="3627540"/>
            <a:ext cx="1310756" cy="0"/>
          </a:xfrm>
          <a:prstGeom prst="straightConnector1">
            <a:avLst/>
          </a:prstGeom>
          <a:noFill/>
          <a:ln cap="flat" cmpd="sng" w="38100">
            <a:solidFill>
              <a:schemeClr val="dk1"/>
            </a:solidFill>
            <a:prstDash val="solid"/>
            <a:round/>
            <a:headEnd len="sm" w="sm" type="none"/>
            <a:tailEnd len="med" w="med" type="triangle"/>
          </a:ln>
        </p:spPr>
      </p:cxnSp>
      <p:sp>
        <p:nvSpPr>
          <p:cNvPr id="110" name="Google Shape;110;p6"/>
          <p:cNvSpPr txBox="1"/>
          <p:nvPr/>
        </p:nvSpPr>
        <p:spPr>
          <a:xfrm>
            <a:off x="7090186" y="2958948"/>
            <a:ext cx="1164730" cy="52322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Muscle Activations</a:t>
            </a:r>
            <a:endParaRPr/>
          </a:p>
        </p:txBody>
      </p:sp>
      <p:pic>
        <p:nvPicPr>
          <p:cNvPr id="111" name="Google Shape;111;p6"/>
          <p:cNvPicPr preferRelativeResize="0"/>
          <p:nvPr/>
        </p:nvPicPr>
        <p:blipFill rotWithShape="1">
          <a:blip r:embed="rId8">
            <a:alphaModFix/>
          </a:blip>
          <a:srcRect b="18374" l="32416" r="2840" t="0"/>
          <a:stretch/>
        </p:blipFill>
        <p:spPr>
          <a:xfrm>
            <a:off x="3083494" y="983330"/>
            <a:ext cx="2009050" cy="1424775"/>
          </a:xfrm>
          <a:prstGeom prst="rect">
            <a:avLst/>
          </a:prstGeom>
          <a:noFill/>
          <a:ln>
            <a:noFill/>
          </a:ln>
        </p:spPr>
      </p:pic>
      <p:cxnSp>
        <p:nvCxnSpPr>
          <p:cNvPr id="112" name="Google Shape;112;p6"/>
          <p:cNvCxnSpPr/>
          <p:nvPr/>
        </p:nvCxnSpPr>
        <p:spPr>
          <a:xfrm>
            <a:off x="3343818" y="2370597"/>
            <a:ext cx="588949" cy="0"/>
          </a:xfrm>
          <a:prstGeom prst="straightConnector1">
            <a:avLst/>
          </a:prstGeom>
          <a:noFill/>
          <a:ln cap="flat" cmpd="sng" w="38100">
            <a:solidFill>
              <a:srgbClr val="FF0000"/>
            </a:solidFill>
            <a:prstDash val="solid"/>
            <a:round/>
            <a:headEnd len="sm" w="sm" type="none"/>
            <a:tailEnd len="med" w="med" type="triangle"/>
          </a:ln>
        </p:spPr>
      </p:cxnSp>
      <p:sp>
        <p:nvSpPr>
          <p:cNvPr id="113" name="Google Shape;113;p6"/>
          <p:cNvSpPr txBox="1"/>
          <p:nvPr/>
        </p:nvSpPr>
        <p:spPr>
          <a:xfrm>
            <a:off x="2355350" y="2187425"/>
            <a:ext cx="1282942" cy="327334"/>
          </a:xfrm>
          <a:prstGeom prst="rect">
            <a:avLst/>
          </a:prstGeom>
          <a:blipFill rotWithShape="1">
            <a:blip r:embed="rId9">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 sz="1400" u="none" cap="none" strike="noStrike">
                <a:latin typeface="Arial"/>
                <a:ea typeface="Arial"/>
                <a:cs typeface="Arial"/>
                <a:sym typeface="Arial"/>
              </a:rPr>
              <a:t> </a:t>
            </a:r>
            <a:endParaRPr/>
          </a:p>
        </p:txBody>
      </p:sp>
      <p:cxnSp>
        <p:nvCxnSpPr>
          <p:cNvPr id="114" name="Google Shape;114;p6"/>
          <p:cNvCxnSpPr/>
          <p:nvPr/>
        </p:nvCxnSpPr>
        <p:spPr>
          <a:xfrm rot="10800000">
            <a:off x="3932767" y="1912875"/>
            <a:ext cx="0" cy="495230"/>
          </a:xfrm>
          <a:prstGeom prst="straightConnector1">
            <a:avLst/>
          </a:prstGeom>
          <a:noFill/>
          <a:ln cap="flat" cmpd="sng" w="38100">
            <a:solidFill>
              <a:srgbClr val="FF0000"/>
            </a:solidFill>
            <a:prstDash val="solid"/>
            <a:round/>
            <a:headEnd len="sm" w="sm" type="none"/>
            <a:tailEnd len="med" w="med" type="triangle"/>
          </a:ln>
        </p:spPr>
      </p:cxnSp>
      <p:sp>
        <p:nvSpPr>
          <p:cNvPr id="115" name="Google Shape;115;p6"/>
          <p:cNvSpPr txBox="1"/>
          <p:nvPr/>
        </p:nvSpPr>
        <p:spPr>
          <a:xfrm>
            <a:off x="3230902" y="1745829"/>
            <a:ext cx="793501" cy="349198"/>
          </a:xfrm>
          <a:prstGeom prst="rect">
            <a:avLst/>
          </a:prstGeom>
          <a:blipFill rotWithShape="1">
            <a:blip r:embed="rId10">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 sz="1400" u="none" cap="none" strike="noStrike">
                <a:latin typeface="Arial"/>
                <a:ea typeface="Arial"/>
                <a:cs typeface="Arial"/>
                <a:sym typeface="Arial"/>
              </a:rPr>
              <a:t> </a:t>
            </a:r>
            <a:endParaRPr/>
          </a:p>
        </p:txBody>
      </p:sp>
      <p:sp>
        <p:nvSpPr>
          <p:cNvPr id="116" name="Google Shape;116;p6"/>
          <p:cNvSpPr/>
          <p:nvPr/>
        </p:nvSpPr>
        <p:spPr>
          <a:xfrm>
            <a:off x="3503000" y="2073443"/>
            <a:ext cx="429768" cy="432675"/>
          </a:xfrm>
          <a:prstGeom prst="arc">
            <a:avLst>
              <a:gd fmla="val 16127632" name="adj1"/>
              <a:gd fmla="val 3952799" name="adj2"/>
            </a:avLst>
          </a:prstGeom>
          <a:noFill/>
          <a:ln cap="flat" cmpd="sng" w="38100">
            <a:solidFill>
              <a:srgbClr val="0C5ADB"/>
            </a:solidFill>
            <a:prstDash val="solid"/>
            <a:round/>
            <a:headEnd len="med" w="med" type="triangl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7" name="Google Shape;117;p6"/>
          <p:cNvSpPr/>
          <p:nvPr/>
        </p:nvSpPr>
        <p:spPr>
          <a:xfrm>
            <a:off x="3880715" y="1649952"/>
            <a:ext cx="429768" cy="432675"/>
          </a:xfrm>
          <a:prstGeom prst="arc">
            <a:avLst>
              <a:gd fmla="val 16127632" name="adj1"/>
              <a:gd fmla="val 3952799" name="adj2"/>
            </a:avLst>
          </a:prstGeom>
          <a:noFill/>
          <a:ln cap="flat" cmpd="sng" w="38100">
            <a:solidFill>
              <a:srgbClr val="0C5ADB"/>
            </a:solidFill>
            <a:prstDash val="solid"/>
            <a:round/>
            <a:headEnd len="med" w="med" type="triangl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8" name="Google Shape;118;p6"/>
          <p:cNvSpPr/>
          <p:nvPr/>
        </p:nvSpPr>
        <p:spPr>
          <a:xfrm>
            <a:off x="3558981" y="1139142"/>
            <a:ext cx="429768" cy="432675"/>
          </a:xfrm>
          <a:prstGeom prst="arc">
            <a:avLst>
              <a:gd fmla="val 16127632" name="adj1"/>
              <a:gd fmla="val 3952799" name="adj2"/>
            </a:avLst>
          </a:prstGeom>
          <a:noFill/>
          <a:ln cap="flat" cmpd="sng" w="38100">
            <a:solidFill>
              <a:srgbClr val="0C5ADB"/>
            </a:solidFill>
            <a:prstDash val="solid"/>
            <a:round/>
            <a:headEnd len="med" w="med" type="triangl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19" name="Google Shape;119;p6"/>
          <p:cNvSpPr txBox="1"/>
          <p:nvPr/>
        </p:nvSpPr>
        <p:spPr>
          <a:xfrm>
            <a:off x="3422836" y="901391"/>
            <a:ext cx="1282942" cy="307777"/>
          </a:xfrm>
          <a:prstGeom prst="rect">
            <a:avLst/>
          </a:prstGeom>
          <a:blipFill rotWithShape="1">
            <a:blip r:embed="rId11">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 sz="1400" u="none" cap="none" strike="noStrike">
                <a:latin typeface="Arial"/>
                <a:ea typeface="Arial"/>
                <a:cs typeface="Arial"/>
                <a:sym typeface="Arial"/>
              </a:rPr>
              <a:t> </a:t>
            </a:r>
            <a:endParaRPr/>
          </a:p>
        </p:txBody>
      </p:sp>
      <p:sp>
        <p:nvSpPr>
          <p:cNvPr id="120" name="Google Shape;120;p6"/>
          <p:cNvSpPr txBox="1"/>
          <p:nvPr/>
        </p:nvSpPr>
        <p:spPr>
          <a:xfrm>
            <a:off x="3836657" y="1856799"/>
            <a:ext cx="1282942" cy="307777"/>
          </a:xfrm>
          <a:prstGeom prst="rect">
            <a:avLst/>
          </a:prstGeom>
          <a:blipFill rotWithShape="1">
            <a:blip r:embed="rId12">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 sz="1400" u="none" cap="none" strike="noStrike">
                <a:latin typeface="Arial"/>
                <a:ea typeface="Arial"/>
                <a:cs typeface="Arial"/>
                <a:sym typeface="Arial"/>
              </a:rPr>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2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7"/>
          <p:cNvSpPr txBox="1"/>
          <p:nvPr>
            <p:ph type="title"/>
          </p:nvPr>
        </p:nvSpPr>
        <p:spPr>
          <a:xfrm>
            <a:off x="311700" y="75806"/>
            <a:ext cx="8520600" cy="87727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84"/>
              <a:buNone/>
            </a:pPr>
            <a:r>
              <a:rPr b="1" lang="en">
                <a:highlight>
                  <a:srgbClr val="FFFFFF"/>
                </a:highlight>
                <a:latin typeface="Calibri"/>
                <a:ea typeface="Calibri"/>
                <a:cs typeface="Calibri"/>
                <a:sym typeface="Calibri"/>
              </a:rPr>
              <a:t>Solution to the muscle redundancy problem shows reasonable muscle forces</a:t>
            </a:r>
            <a:endParaRPr b="1">
              <a:latin typeface="Calibri"/>
              <a:ea typeface="Calibri"/>
              <a:cs typeface="Calibri"/>
              <a:sym typeface="Calibri"/>
            </a:endParaRPr>
          </a:p>
        </p:txBody>
      </p:sp>
      <p:pic>
        <p:nvPicPr>
          <p:cNvPr id="126" name="Google Shape;126;p7"/>
          <p:cNvPicPr preferRelativeResize="0"/>
          <p:nvPr/>
        </p:nvPicPr>
        <p:blipFill rotWithShape="1">
          <a:blip r:embed="rId3">
            <a:alphaModFix/>
          </a:blip>
          <a:srcRect b="0" l="0" r="0" t="0"/>
          <a:stretch/>
        </p:blipFill>
        <p:spPr>
          <a:xfrm>
            <a:off x="851818" y="953078"/>
            <a:ext cx="7356922" cy="413826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5000"/>
                                        <p:tgtEl>
                                          <p:spTgt spid="1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8"/>
          <p:cNvPicPr preferRelativeResize="0"/>
          <p:nvPr/>
        </p:nvPicPr>
        <p:blipFill rotWithShape="1">
          <a:blip r:embed="rId3">
            <a:alphaModFix/>
          </a:blip>
          <a:srcRect b="0" l="0" r="0" t="0"/>
          <a:stretch/>
        </p:blipFill>
        <p:spPr>
          <a:xfrm>
            <a:off x="1714441" y="445677"/>
            <a:ext cx="7415616" cy="4334931"/>
          </a:xfrm>
          <a:prstGeom prst="rect">
            <a:avLst/>
          </a:prstGeom>
          <a:noFill/>
          <a:ln>
            <a:noFill/>
          </a:ln>
        </p:spPr>
      </p:pic>
      <p:sp>
        <p:nvSpPr>
          <p:cNvPr id="132" name="Google Shape;132;p8"/>
          <p:cNvSpPr txBox="1"/>
          <p:nvPr>
            <p:ph type="title"/>
          </p:nvPr>
        </p:nvSpPr>
        <p:spPr>
          <a:xfrm>
            <a:off x="311700" y="127525"/>
            <a:ext cx="8520600" cy="73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latin typeface="Calibri"/>
                <a:ea typeface="Calibri"/>
                <a:cs typeface="Calibri"/>
                <a:sym typeface="Calibri"/>
              </a:rPr>
              <a:t>RESULTS</a:t>
            </a:r>
            <a:endParaRPr b="1">
              <a:latin typeface="Calibri"/>
              <a:ea typeface="Calibri"/>
              <a:cs typeface="Calibri"/>
              <a:sym typeface="Calibri"/>
            </a:endParaRPr>
          </a:p>
        </p:txBody>
      </p:sp>
      <p:pic>
        <p:nvPicPr>
          <p:cNvPr id="133" name="Google Shape;133;p8"/>
          <p:cNvPicPr preferRelativeResize="0"/>
          <p:nvPr/>
        </p:nvPicPr>
        <p:blipFill rotWithShape="1">
          <a:blip r:embed="rId4">
            <a:alphaModFix/>
          </a:blip>
          <a:srcRect b="18374" l="32416" r="2840" t="0"/>
          <a:stretch/>
        </p:blipFill>
        <p:spPr>
          <a:xfrm>
            <a:off x="89325" y="2059046"/>
            <a:ext cx="2009050" cy="1424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9"/>
          <p:cNvSpPr txBox="1"/>
          <p:nvPr>
            <p:ph type="title"/>
          </p:nvPr>
        </p:nvSpPr>
        <p:spPr>
          <a:xfrm>
            <a:off x="0" y="185800"/>
            <a:ext cx="3198000" cy="46062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br>
              <a:rPr b="1" lang="en" sz="3600">
                <a:latin typeface="Calibri"/>
                <a:ea typeface="Calibri"/>
                <a:cs typeface="Calibri"/>
                <a:sym typeface="Calibri"/>
              </a:rPr>
            </a:br>
            <a:r>
              <a:rPr b="1" lang="en">
                <a:latin typeface="Calibri"/>
                <a:ea typeface="Calibri"/>
                <a:cs typeface="Calibri"/>
                <a:sym typeface="Calibri"/>
              </a:rPr>
              <a:t>SOLUTIONS AND LAGRANGE MULTIPLIERS</a:t>
            </a:r>
            <a:endParaRPr b="1">
              <a:latin typeface="Calibri"/>
              <a:ea typeface="Calibri"/>
              <a:cs typeface="Calibri"/>
              <a:sym typeface="Calibri"/>
            </a:endParaRPr>
          </a:p>
        </p:txBody>
      </p:sp>
      <p:pic>
        <p:nvPicPr>
          <p:cNvPr id="139" name="Google Shape;139;p9"/>
          <p:cNvPicPr preferRelativeResize="0"/>
          <p:nvPr/>
        </p:nvPicPr>
        <p:blipFill rotWithShape="1">
          <a:blip r:embed="rId3">
            <a:alphaModFix/>
          </a:blip>
          <a:srcRect b="0" l="0" r="0" t="0"/>
          <a:stretch/>
        </p:blipFill>
        <p:spPr>
          <a:xfrm>
            <a:off x="3187192" y="0"/>
            <a:ext cx="5804210"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